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17" r:id="rId3"/>
    <p:sldId id="348" r:id="rId4"/>
    <p:sldId id="352" r:id="rId5"/>
    <p:sldId id="283" r:id="rId6"/>
    <p:sldId id="342" r:id="rId7"/>
    <p:sldId id="338" r:id="rId8"/>
    <p:sldId id="339" r:id="rId9"/>
    <p:sldId id="346" r:id="rId10"/>
    <p:sldId id="272" r:id="rId11"/>
    <p:sldId id="314" r:id="rId12"/>
    <p:sldId id="273" r:id="rId13"/>
    <p:sldId id="355" r:id="rId14"/>
    <p:sldId id="344" r:id="rId15"/>
    <p:sldId id="347" r:id="rId16"/>
    <p:sldId id="343" r:id="rId17"/>
    <p:sldId id="341" r:id="rId18"/>
    <p:sldId id="353" r:id="rId19"/>
    <p:sldId id="354" r:id="rId20"/>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65"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263270F-FD74-45EB-A5CF-C189EADEBBB7}" type="datetimeFigureOut">
              <a:rPr lang="da-DK" smtClean="0"/>
              <a:t>22-10-2018</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56F0A3-239A-4806-8EEA-5F93071CCC95}" type="slidenum">
              <a:rPr lang="da-DK" smtClean="0"/>
              <a:t>‹nr.›</a:t>
            </a:fld>
            <a:endParaRPr lang="da-DK"/>
          </a:p>
        </p:txBody>
      </p:sp>
    </p:spTree>
    <p:extLst>
      <p:ext uri="{BB962C8B-B14F-4D97-AF65-F5344CB8AC3E}">
        <p14:creationId xmlns:p14="http://schemas.microsoft.com/office/powerpoint/2010/main" val="253770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D6DA3C7-9B0D-4CBE-8E51-F5AA00D6BFF1}" type="datetimeFigureOut">
              <a:rPr lang="da-DK" smtClean="0"/>
              <a:pPr/>
              <a:t>22-10-2018</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DC4A97-E6C6-40E0-83B2-621663FB7B23}" type="slidenum">
              <a:rPr lang="da-DK" smtClean="0"/>
              <a:pPr/>
              <a:t>‹nr.›</a:t>
            </a:fld>
            <a:endParaRPr lang="da-DK"/>
          </a:p>
        </p:txBody>
      </p:sp>
    </p:spTree>
    <p:extLst>
      <p:ext uri="{BB962C8B-B14F-4D97-AF65-F5344CB8AC3E}">
        <p14:creationId xmlns:p14="http://schemas.microsoft.com/office/powerpoint/2010/main" val="273994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94DC4A97-E6C6-40E0-83B2-621663FB7B23}" type="slidenum">
              <a:rPr lang="da-DK" smtClean="0"/>
              <a:pPr/>
              <a:t>1</a:t>
            </a:fld>
            <a:endParaRPr lang="da-DK"/>
          </a:p>
        </p:txBody>
      </p:sp>
    </p:spTree>
    <p:extLst>
      <p:ext uri="{BB962C8B-B14F-4D97-AF65-F5344CB8AC3E}">
        <p14:creationId xmlns:p14="http://schemas.microsoft.com/office/powerpoint/2010/main" val="197534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4DC4A97-E6C6-40E0-83B2-621663FB7B23}" type="slidenum">
              <a:rPr lang="da-DK" smtClean="0"/>
              <a:pPr/>
              <a:t>5</a:t>
            </a:fld>
            <a:endParaRPr lang="da-DK"/>
          </a:p>
        </p:txBody>
      </p:sp>
    </p:spTree>
    <p:extLst>
      <p:ext uri="{BB962C8B-B14F-4D97-AF65-F5344CB8AC3E}">
        <p14:creationId xmlns:p14="http://schemas.microsoft.com/office/powerpoint/2010/main" val="58047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4DC4A97-E6C6-40E0-83B2-621663FB7B23}" type="slidenum">
              <a:rPr lang="da-DK" smtClean="0"/>
              <a:pPr/>
              <a:t>7</a:t>
            </a:fld>
            <a:endParaRPr lang="da-DK"/>
          </a:p>
        </p:txBody>
      </p:sp>
    </p:spTree>
    <p:extLst>
      <p:ext uri="{BB962C8B-B14F-4D97-AF65-F5344CB8AC3E}">
        <p14:creationId xmlns:p14="http://schemas.microsoft.com/office/powerpoint/2010/main" val="104981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4DC4A97-E6C6-40E0-83B2-621663FB7B23}" type="slidenum">
              <a:rPr lang="da-DK" smtClean="0"/>
              <a:pPr/>
              <a:t>8</a:t>
            </a:fld>
            <a:endParaRPr lang="da-DK"/>
          </a:p>
        </p:txBody>
      </p:sp>
    </p:spTree>
    <p:extLst>
      <p:ext uri="{BB962C8B-B14F-4D97-AF65-F5344CB8AC3E}">
        <p14:creationId xmlns:p14="http://schemas.microsoft.com/office/powerpoint/2010/main" val="258077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4DC4A97-E6C6-40E0-83B2-621663FB7B23}" type="slidenum">
              <a:rPr lang="da-DK" smtClean="0"/>
              <a:pPr/>
              <a:t>12</a:t>
            </a:fld>
            <a:endParaRPr lang="da-DK"/>
          </a:p>
        </p:txBody>
      </p:sp>
    </p:spTree>
    <p:extLst>
      <p:ext uri="{BB962C8B-B14F-4D97-AF65-F5344CB8AC3E}">
        <p14:creationId xmlns:p14="http://schemas.microsoft.com/office/powerpoint/2010/main" val="14512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4DC4A97-E6C6-40E0-83B2-621663FB7B23}" type="slidenum">
              <a:rPr lang="da-DK" smtClean="0"/>
              <a:pPr/>
              <a:t>17</a:t>
            </a:fld>
            <a:endParaRPr lang="da-DK"/>
          </a:p>
        </p:txBody>
      </p:sp>
    </p:spTree>
    <p:extLst>
      <p:ext uri="{BB962C8B-B14F-4D97-AF65-F5344CB8AC3E}">
        <p14:creationId xmlns:p14="http://schemas.microsoft.com/office/powerpoint/2010/main" val="11998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Ref idx="1001">
        <a:schemeClr val="bg2"/>
      </p:bgRef>
    </p:bg>
    <p:spTree>
      <p:nvGrpSpPr>
        <p:cNvPr id="1" name=""/>
        <p:cNvGrpSpPr/>
        <p:nvPr/>
      </p:nvGrpSpPr>
      <p:grpSpPr>
        <a:xfrm>
          <a:off x="0" y="0"/>
          <a:ext cx="0" cy="0"/>
          <a:chOff x="0" y="0"/>
          <a:chExt cx="0" cy="0"/>
        </a:xfrm>
      </p:grpSpPr>
      <p:sp>
        <p:nvSpPr>
          <p:cNvPr id="7" name="Rektangel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a-DK" smtClean="0"/>
              <a:t>Klik for at redigere titeltypografi i masteren</a:t>
            </a:r>
            <a:endParaRPr kumimoji="0" lang="en-US"/>
          </a:p>
        </p:txBody>
      </p:sp>
      <p:sp>
        <p:nvSpPr>
          <p:cNvPr id="9" name="U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28" name="Pladsholder til dato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F533922-72EF-4981-92E6-60C582766649}" type="datetimeFigureOut">
              <a:rPr lang="da-DK" smtClean="0"/>
              <a:pPr/>
              <a:t>22-10-2018</a:t>
            </a:fld>
            <a:endParaRPr lang="da-DK"/>
          </a:p>
        </p:txBody>
      </p:sp>
      <p:sp>
        <p:nvSpPr>
          <p:cNvPr id="17" name="Pladsholder til sidefod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da-DK"/>
          </a:p>
        </p:txBody>
      </p:sp>
      <p:sp>
        <p:nvSpPr>
          <p:cNvPr id="29" name="Pladsholder til dias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19B5FB-E371-4F44-90FA-10B5206F652D}" type="slidenum">
              <a:rPr lang="da-DK" smtClean="0"/>
              <a:pPr/>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F19B5FB-E371-4F44-90FA-10B5206F652D}"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bg>
      <p:bgRef idx="1001">
        <a:schemeClr val="bg1"/>
      </p:bgRef>
    </p:bg>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53200" y="609600"/>
            <a:ext cx="2057400" cy="5516563"/>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609600"/>
            <a:ext cx="5562600" cy="5516564"/>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a:xfrm>
            <a:off x="6553200" y="6248402"/>
            <a:ext cx="2209800" cy="365125"/>
          </a:xfrm>
        </p:spPr>
        <p:txBody>
          <a:bodyPr/>
          <a:lstStyle/>
          <a:p>
            <a:fld id="{5F533922-72EF-4981-92E6-60C582766649}" type="datetimeFigureOut">
              <a:rPr lang="da-DK" smtClean="0"/>
              <a:pPr/>
              <a:t>22-10-2018</a:t>
            </a:fld>
            <a:endParaRPr lang="da-DK"/>
          </a:p>
        </p:txBody>
      </p:sp>
      <p:sp>
        <p:nvSpPr>
          <p:cNvPr id="5" name="Pladsholder til sidefod 4"/>
          <p:cNvSpPr>
            <a:spLocks noGrp="1"/>
          </p:cNvSpPr>
          <p:nvPr>
            <p:ph type="ftr" sz="quarter" idx="11"/>
          </p:nvPr>
        </p:nvSpPr>
        <p:spPr>
          <a:xfrm>
            <a:off x="457201" y="6248207"/>
            <a:ext cx="5573483" cy="365125"/>
          </a:xfrm>
        </p:spPr>
        <p:txBody>
          <a:bodyPr/>
          <a:lstStyle/>
          <a:p>
            <a:endParaRPr lang="da-DK"/>
          </a:p>
        </p:txBody>
      </p:sp>
      <p:sp>
        <p:nvSpPr>
          <p:cNvPr id="7" name="Rektangel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ktangel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ktangel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Pladsholder til diasnummer 5"/>
          <p:cNvSpPr>
            <a:spLocks noGrp="1"/>
          </p:cNvSpPr>
          <p:nvPr>
            <p:ph type="sldNum" sz="quarter" idx="12"/>
          </p:nvPr>
        </p:nvSpPr>
        <p:spPr>
          <a:xfrm rot="5400000">
            <a:off x="5989638" y="144462"/>
            <a:ext cx="533400" cy="244476"/>
          </a:xfrm>
        </p:spPr>
        <p:txBody>
          <a:bodyPr/>
          <a:lstStyle/>
          <a:p>
            <a:fld id="{8F19B5FB-E371-4F44-90FA-10B5206F652D}" type="slidenum">
              <a:rPr lang="da-DK" smtClean="0"/>
              <a:pPr/>
              <a:t>‹nr.›</a:t>
            </a:fld>
            <a:endParaRPr lang="da-DK"/>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da-DK" smtClean="0"/>
              <a:t>Klik for at redigere titeltypografi i masteren</a:t>
            </a:r>
            <a:endParaRPr kumimoji="0" lang="en-US"/>
          </a:p>
        </p:txBody>
      </p:sp>
      <p:sp>
        <p:nvSpPr>
          <p:cNvPr id="4" name="Pladsholder til dato 3"/>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8F19B5FB-E371-4F44-90FA-10B5206F652D}" type="slidenum">
              <a:rPr lang="da-DK" smtClean="0"/>
              <a:pPr/>
              <a:t>‹nr.›</a:t>
            </a:fld>
            <a:endParaRPr lang="da-DK"/>
          </a:p>
        </p:txBody>
      </p:sp>
      <p:sp>
        <p:nvSpPr>
          <p:cNvPr id="8" name="Pladsholder til indhold 7"/>
          <p:cNvSpPr>
            <a:spLocks noGrp="1"/>
          </p:cNvSpPr>
          <p:nvPr>
            <p:ph sz="quarter" idx="1"/>
          </p:nvPr>
        </p:nvSpPr>
        <p:spPr>
          <a:xfrm>
            <a:off x="612648" y="1600200"/>
            <a:ext cx="8153400" cy="44958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3">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7" name="Rektangel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a-DK" smtClean="0"/>
              <a:t>Klik for at redigere titeltypografi i masteren</a:t>
            </a:r>
            <a:endParaRPr kumimoji="0" lang="en-US"/>
          </a:p>
        </p:txBody>
      </p:sp>
      <p:sp>
        <p:nvSpPr>
          <p:cNvPr id="12" name="Pladsholder til dato 11"/>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13" name="Pladsholder til dias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19B5FB-E371-4F44-90FA-10B5206F652D}" type="slidenum">
              <a:rPr lang="da-DK" smtClean="0"/>
              <a:pPr/>
              <a:t>‹nr.›</a:t>
            </a:fld>
            <a:endParaRPr lang="da-DK"/>
          </a:p>
        </p:txBody>
      </p:sp>
      <p:sp>
        <p:nvSpPr>
          <p:cNvPr id="14" name="Pladsholder til sidefod 13"/>
          <p:cNvSpPr>
            <a:spLocks noGrp="1"/>
          </p:cNvSpPr>
          <p:nvPr>
            <p:ph type="ftr" sz="quarter" idx="12"/>
          </p:nvPr>
        </p:nvSpPr>
        <p:spPr/>
        <p:txBody>
          <a:bodyPr/>
          <a:lstStyle/>
          <a:p>
            <a:endParaRPr lang="da-D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9" name="Pladsholder til indhold 8"/>
          <p:cNvSpPr>
            <a:spLocks noGrp="1"/>
          </p:cNvSpPr>
          <p:nvPr>
            <p:ph sz="quarter" idx="1"/>
          </p:nvPr>
        </p:nvSpPr>
        <p:spPr>
          <a:xfrm>
            <a:off x="609600" y="1589567"/>
            <a:ext cx="3886200" cy="45720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11" name="Pladsholder til indhold 10"/>
          <p:cNvSpPr>
            <a:spLocks noGrp="1"/>
          </p:cNvSpPr>
          <p:nvPr>
            <p:ph sz="quarter" idx="2"/>
          </p:nvPr>
        </p:nvSpPr>
        <p:spPr>
          <a:xfrm>
            <a:off x="4844901" y="1589567"/>
            <a:ext cx="3886200" cy="45720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8" name="Pladsholder til dato 7"/>
          <p:cNvSpPr>
            <a:spLocks noGrp="1"/>
          </p:cNvSpPr>
          <p:nvPr>
            <p:ph type="dt" sz="half" idx="15"/>
          </p:nvPr>
        </p:nvSpPr>
        <p:spPr/>
        <p:txBody>
          <a:bodyPr rtlCol="0"/>
          <a:lstStyle/>
          <a:p>
            <a:fld id="{5F533922-72EF-4981-92E6-60C582766649}" type="datetimeFigureOut">
              <a:rPr lang="da-DK" smtClean="0"/>
              <a:pPr/>
              <a:t>22-10-2018</a:t>
            </a:fld>
            <a:endParaRPr lang="da-DK"/>
          </a:p>
        </p:txBody>
      </p:sp>
      <p:sp>
        <p:nvSpPr>
          <p:cNvPr id="10" name="Pladsholder til diasnummer 9"/>
          <p:cNvSpPr>
            <a:spLocks noGrp="1"/>
          </p:cNvSpPr>
          <p:nvPr>
            <p:ph type="sldNum" sz="quarter" idx="16"/>
          </p:nvPr>
        </p:nvSpPr>
        <p:spPr/>
        <p:txBody>
          <a:bodyPr rtlCol="0"/>
          <a:lstStyle/>
          <a:p>
            <a:fld id="{8F19B5FB-E371-4F44-90FA-10B5206F652D}" type="slidenum">
              <a:rPr lang="da-DK" smtClean="0"/>
              <a:pPr/>
              <a:t>‹nr.›</a:t>
            </a:fld>
            <a:endParaRPr lang="da-DK"/>
          </a:p>
        </p:txBody>
      </p:sp>
      <p:sp>
        <p:nvSpPr>
          <p:cNvPr id="12" name="Pladsholder til sidefod 11"/>
          <p:cNvSpPr>
            <a:spLocks noGrp="1"/>
          </p:cNvSpPr>
          <p:nvPr>
            <p:ph type="ftr" sz="quarter" idx="17"/>
          </p:nvPr>
        </p:nvSpPr>
        <p:spPr/>
        <p:txBody>
          <a:bodyPr rtlCol="0"/>
          <a:lstStyle/>
          <a:p>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a-DK" smtClean="0"/>
              <a:t>Klik for at redigere titeltypografi i masteren</a:t>
            </a:r>
            <a:endParaRPr kumimoji="0" lang="en-US"/>
          </a:p>
        </p:txBody>
      </p:sp>
      <p:sp>
        <p:nvSpPr>
          <p:cNvPr id="11" name="Pladsholder til indhold 10"/>
          <p:cNvSpPr>
            <a:spLocks noGrp="1"/>
          </p:cNvSpPr>
          <p:nvPr>
            <p:ph sz="quarter" idx="2"/>
          </p:nvPr>
        </p:nvSpPr>
        <p:spPr>
          <a:xfrm>
            <a:off x="609600" y="2438400"/>
            <a:ext cx="3886200" cy="35814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13" name="Pladsholder til indhold 12"/>
          <p:cNvSpPr>
            <a:spLocks noGrp="1"/>
          </p:cNvSpPr>
          <p:nvPr>
            <p:ph sz="quarter" idx="4"/>
          </p:nvPr>
        </p:nvSpPr>
        <p:spPr>
          <a:xfrm>
            <a:off x="4800600" y="2438400"/>
            <a:ext cx="3886200" cy="35814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10" name="Pladsholder til dato 9"/>
          <p:cNvSpPr>
            <a:spLocks noGrp="1"/>
          </p:cNvSpPr>
          <p:nvPr>
            <p:ph type="dt" sz="half" idx="15"/>
          </p:nvPr>
        </p:nvSpPr>
        <p:spPr/>
        <p:txBody>
          <a:bodyPr rtlCol="0"/>
          <a:lstStyle/>
          <a:p>
            <a:fld id="{5F533922-72EF-4981-92E6-60C582766649}" type="datetimeFigureOut">
              <a:rPr lang="da-DK" smtClean="0"/>
              <a:pPr/>
              <a:t>22-10-2018</a:t>
            </a:fld>
            <a:endParaRPr lang="da-DK"/>
          </a:p>
        </p:txBody>
      </p:sp>
      <p:sp>
        <p:nvSpPr>
          <p:cNvPr id="12" name="Pladsholder til diasnummer 11"/>
          <p:cNvSpPr>
            <a:spLocks noGrp="1"/>
          </p:cNvSpPr>
          <p:nvPr>
            <p:ph type="sldNum" sz="quarter" idx="16"/>
          </p:nvPr>
        </p:nvSpPr>
        <p:spPr/>
        <p:txBody>
          <a:bodyPr rtlCol="0"/>
          <a:lstStyle/>
          <a:p>
            <a:fld id="{8F19B5FB-E371-4F44-90FA-10B5206F652D}" type="slidenum">
              <a:rPr lang="da-DK" smtClean="0"/>
              <a:pPr/>
              <a:t>‹nr.›</a:t>
            </a:fld>
            <a:endParaRPr lang="da-DK"/>
          </a:p>
        </p:txBody>
      </p:sp>
      <p:sp>
        <p:nvSpPr>
          <p:cNvPr id="14" name="Pladsholder til sidefod 13"/>
          <p:cNvSpPr>
            <a:spLocks noGrp="1"/>
          </p:cNvSpPr>
          <p:nvPr>
            <p:ph type="ftr" sz="quarter" idx="17"/>
          </p:nvPr>
        </p:nvSpPr>
        <p:spPr/>
        <p:txBody>
          <a:bodyPr rtlCol="0"/>
          <a:lstStyle/>
          <a:p>
            <a:endParaRPr lang="da-DK"/>
          </a:p>
        </p:txBody>
      </p:sp>
      <p:sp>
        <p:nvSpPr>
          <p:cNvPr id="16" name="Pladsholder til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a-DK" smtClean="0"/>
              <a:t>Klik for at redigere typografi i masteren</a:t>
            </a:r>
          </a:p>
        </p:txBody>
      </p:sp>
      <p:sp>
        <p:nvSpPr>
          <p:cNvPr id="15" name="Pladsholder til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a-DK" smtClean="0"/>
              <a:t>Klik for at redigere typografi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lvl1pPr>
              <a:defRPr>
                <a:solidFill>
                  <a:srgbClr val="FFFFFF"/>
                </a:solidFill>
              </a:defRPr>
            </a:lvl1pPr>
          </a:lstStyle>
          <a:p>
            <a:fld id="{8F19B5FB-E371-4F44-90FA-10B5206F652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a:xfrm>
            <a:off x="0" y="6248400"/>
            <a:ext cx="533400" cy="381000"/>
          </a:xfrm>
        </p:spPr>
        <p:txBody>
          <a:bodyPr/>
          <a:lstStyle>
            <a:lvl1pPr>
              <a:defRPr>
                <a:solidFill>
                  <a:schemeClr val="tx2"/>
                </a:solidFill>
              </a:defRPr>
            </a:lvl1pPr>
          </a:lstStyle>
          <a:p>
            <a:fld id="{8F19B5FB-E371-4F44-90FA-10B5206F652D}"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a-DK" smtClean="0"/>
              <a:t>Klik for at redigere titeltypografi i masteren</a:t>
            </a:r>
            <a:endParaRPr kumimoji="0" lang="en-US"/>
          </a:p>
        </p:txBody>
      </p:sp>
      <p:sp>
        <p:nvSpPr>
          <p:cNvPr id="5" name="Pladsholder til dato 4"/>
          <p:cNvSpPr>
            <a:spLocks noGrp="1"/>
          </p:cNvSpPr>
          <p:nvPr>
            <p:ph type="dt" sz="half" idx="10"/>
          </p:nvPr>
        </p:nvSpPr>
        <p:spPr/>
        <p:txBody>
          <a:bodyPr/>
          <a:lstStyle/>
          <a:p>
            <a:fld id="{5F533922-72EF-4981-92E6-60C582766649}" type="datetimeFigureOut">
              <a:rPr lang="da-DK" smtClean="0"/>
              <a:pPr/>
              <a:t>22-10-2018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lvl1pPr>
              <a:defRPr>
                <a:solidFill>
                  <a:srgbClr val="FFFFFF"/>
                </a:solidFill>
              </a:defRPr>
            </a:lvl1pPr>
          </a:lstStyle>
          <a:p>
            <a:fld id="{8F19B5FB-E371-4F44-90FA-10B5206F652D}" type="slidenum">
              <a:rPr lang="da-DK" smtClean="0"/>
              <a:pPr/>
              <a:t>‹nr.›</a:t>
            </a:fld>
            <a:endParaRPr lang="da-DK"/>
          </a:p>
        </p:txBody>
      </p:sp>
      <p:sp>
        <p:nvSpPr>
          <p:cNvPr id="3" name="Pladsholder til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a-DK" smtClean="0"/>
              <a:t>Klik for at redigere typografi i masteren</a:t>
            </a:r>
          </a:p>
        </p:txBody>
      </p:sp>
      <p:sp>
        <p:nvSpPr>
          <p:cNvPr id="9" name="Pladsholder til indhold 8"/>
          <p:cNvSpPr>
            <a:spLocks noGrp="1"/>
          </p:cNvSpPr>
          <p:nvPr>
            <p:ph sz="quarter" idx="1"/>
          </p:nvPr>
        </p:nvSpPr>
        <p:spPr>
          <a:xfrm>
            <a:off x="2362200" y="1752600"/>
            <a:ext cx="6400800" cy="4419600"/>
          </a:xfrm>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bg>
      <p:bgRef idx="1003">
        <a:schemeClr val="bg2"/>
      </p:bgRef>
    </p:bg>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a-DK" smtClean="0"/>
              <a:t>Klik for at redigere typografi i masteren</a:t>
            </a:r>
          </a:p>
        </p:txBody>
      </p:sp>
      <p:sp>
        <p:nvSpPr>
          <p:cNvPr id="8" name="Rektangel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a-DK" smtClean="0"/>
              <a:t>Klik for at redigere titeltypografi i masteren</a:t>
            </a:r>
            <a:endParaRPr kumimoji="0" lang="en-US"/>
          </a:p>
        </p:txBody>
      </p:sp>
      <p:sp>
        <p:nvSpPr>
          <p:cNvPr id="11" name="Rektangel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ladsholder til dato 11"/>
          <p:cNvSpPr>
            <a:spLocks noGrp="1"/>
          </p:cNvSpPr>
          <p:nvPr>
            <p:ph type="dt" sz="half" idx="10"/>
          </p:nvPr>
        </p:nvSpPr>
        <p:spPr>
          <a:xfrm>
            <a:off x="6248400" y="6248400"/>
            <a:ext cx="2667000" cy="365125"/>
          </a:xfrm>
        </p:spPr>
        <p:txBody>
          <a:bodyPr rtlCol="0"/>
          <a:lstStyle/>
          <a:p>
            <a:fld id="{5F533922-72EF-4981-92E6-60C582766649}" type="datetimeFigureOut">
              <a:rPr lang="da-DK" smtClean="0"/>
              <a:pPr/>
              <a:t>22-10-2018</a:t>
            </a:fld>
            <a:endParaRPr lang="da-DK"/>
          </a:p>
        </p:txBody>
      </p:sp>
      <p:sp>
        <p:nvSpPr>
          <p:cNvPr id="13" name="Pladsholder til diasnummer 12"/>
          <p:cNvSpPr>
            <a:spLocks noGrp="1"/>
          </p:cNvSpPr>
          <p:nvPr>
            <p:ph type="sldNum" sz="quarter" idx="11"/>
          </p:nvPr>
        </p:nvSpPr>
        <p:spPr>
          <a:xfrm>
            <a:off x="0" y="4667249"/>
            <a:ext cx="1447800" cy="663578"/>
          </a:xfrm>
        </p:spPr>
        <p:txBody>
          <a:bodyPr rtlCol="0"/>
          <a:lstStyle>
            <a:lvl1pPr>
              <a:defRPr sz="2800"/>
            </a:lvl1pPr>
          </a:lstStyle>
          <a:p>
            <a:fld id="{8F19B5FB-E371-4F44-90FA-10B5206F652D}" type="slidenum">
              <a:rPr lang="da-DK" smtClean="0"/>
              <a:pPr/>
              <a:t>‹nr.›</a:t>
            </a:fld>
            <a:endParaRPr lang="da-DK"/>
          </a:p>
        </p:txBody>
      </p:sp>
      <p:sp>
        <p:nvSpPr>
          <p:cNvPr id="14" name="Pladsholder til sidefod 13"/>
          <p:cNvSpPr>
            <a:spLocks noGrp="1"/>
          </p:cNvSpPr>
          <p:nvPr>
            <p:ph type="ftr" sz="quarter" idx="12"/>
          </p:nvPr>
        </p:nvSpPr>
        <p:spPr>
          <a:xfrm>
            <a:off x="1600200" y="6248206"/>
            <a:ext cx="4572000" cy="365125"/>
          </a:xfrm>
        </p:spPr>
        <p:txBody>
          <a:bodyPr rtlCol="0"/>
          <a:lstStyle/>
          <a:p>
            <a:endParaRPr lang="da-DK"/>
          </a:p>
        </p:txBody>
      </p:sp>
      <p:sp>
        <p:nvSpPr>
          <p:cNvPr id="3" name="Pladsholder til billed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a-DK" smtClean="0"/>
              <a:t>Klik på ikonet for at tilføje et billede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Pladsholder til titel 21"/>
          <p:cNvSpPr>
            <a:spLocks noGrp="1"/>
          </p:cNvSpPr>
          <p:nvPr>
            <p:ph type="title"/>
          </p:nvPr>
        </p:nvSpPr>
        <p:spPr>
          <a:xfrm>
            <a:off x="609600" y="228600"/>
            <a:ext cx="8153400" cy="990600"/>
          </a:xfrm>
          <a:prstGeom prst="rect">
            <a:avLst/>
          </a:prstGeom>
        </p:spPr>
        <p:txBody>
          <a:bodyPr vert="horz" anchor="ctr">
            <a:normAutofit/>
          </a:bodyPr>
          <a:lstStyle/>
          <a:p>
            <a:r>
              <a:rPr kumimoji="0" lang="da-DK" smtClean="0"/>
              <a:t>Klik for at redigere titeltypografi i masteren</a:t>
            </a:r>
            <a:endParaRPr kumimoji="0" lang="en-US"/>
          </a:p>
        </p:txBody>
      </p:sp>
      <p:sp>
        <p:nvSpPr>
          <p:cNvPr id="13" name="Pladsholder til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4" name="Pladsholder til dato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F533922-72EF-4981-92E6-60C582766649}" type="datetimeFigureOut">
              <a:rPr lang="da-DK" smtClean="0"/>
              <a:pPr/>
              <a:t>22-10-2018</a:t>
            </a:fld>
            <a:endParaRPr lang="da-DK"/>
          </a:p>
        </p:txBody>
      </p:sp>
      <p:sp>
        <p:nvSpPr>
          <p:cNvPr id="3" name="Pladsholder til sidefod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da-DK"/>
          </a:p>
        </p:txBody>
      </p:sp>
      <p:sp>
        <p:nvSpPr>
          <p:cNvPr id="7" name="Rektangel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Pladsholder til dias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19B5FB-E371-4F44-90FA-10B5206F652D}"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chanel.com/en_US/" TargetMode="External"/><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hyperlink" Target="http://www.kar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ortal.tradium.dk/store-skriftlige-opgaver/srp/formaliakrav.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71547" y="3447941"/>
            <a:ext cx="8064896" cy="1828800"/>
          </a:xfrm>
        </p:spPr>
        <p:txBody>
          <a:bodyPr>
            <a:noAutofit/>
          </a:bodyPr>
          <a:lstStyle/>
          <a:p>
            <a:pPr algn="ctr"/>
            <a:r>
              <a:rPr lang="da-DK" sz="7200" b="1" dirty="0" smtClean="0">
                <a:solidFill>
                  <a:schemeClr val="tx1"/>
                </a:solidFill>
              </a:rPr>
              <a:t>Metode i SRP</a:t>
            </a:r>
            <a:endParaRPr lang="da-DK" sz="7200" b="1" dirty="0">
              <a:solidFill>
                <a:schemeClr val="tx1"/>
              </a:solidFill>
            </a:endParaRPr>
          </a:p>
        </p:txBody>
      </p:sp>
      <p:sp>
        <p:nvSpPr>
          <p:cNvPr id="3" name="Undertitel 2"/>
          <p:cNvSpPr>
            <a:spLocks noGrp="1"/>
          </p:cNvSpPr>
          <p:nvPr>
            <p:ph type="subTitle" idx="1"/>
          </p:nvPr>
        </p:nvSpPr>
        <p:spPr/>
        <p:txBody>
          <a:bodyPr/>
          <a:lstStyle/>
          <a:p>
            <a:r>
              <a:rPr lang="da-DK" dirty="0" smtClean="0"/>
              <a:t>Oplæg 23/10 - 2018</a:t>
            </a:r>
            <a:endParaRPr lang="da-DK" dirty="0"/>
          </a:p>
        </p:txBody>
      </p:sp>
      <p:pic>
        <p:nvPicPr>
          <p:cNvPr id="5124" name="Picture 4" descr="http://studynet.tradium.dk/intranet/tradium/Design/Logo/jpg/Logo_multifarve.jpg"/>
          <p:cNvPicPr>
            <a:picLocks noChangeAspect="1" noChangeArrowheads="1"/>
          </p:cNvPicPr>
          <p:nvPr/>
        </p:nvPicPr>
        <p:blipFill>
          <a:blip r:embed="rId3" cstate="print"/>
          <a:srcRect/>
          <a:stretch>
            <a:fillRect/>
          </a:stretch>
        </p:blipFill>
        <p:spPr bwMode="auto">
          <a:xfrm>
            <a:off x="-36512" y="5995220"/>
            <a:ext cx="2304256" cy="834175"/>
          </a:xfrm>
          <a:prstGeom prst="rect">
            <a:avLst/>
          </a:prstGeom>
          <a:noFill/>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84764"/>
            <a:ext cx="4931583" cy="3699057"/>
          </a:xfrm>
          <a:prstGeom prst="rect">
            <a:avLst/>
          </a:prstGeom>
        </p:spPr>
      </p:pic>
      <p:sp>
        <p:nvSpPr>
          <p:cNvPr id="7" name="Tekstfelt 6"/>
          <p:cNvSpPr txBox="1"/>
          <p:nvPr/>
        </p:nvSpPr>
        <p:spPr>
          <a:xfrm>
            <a:off x="6999814" y="3447941"/>
            <a:ext cx="2013180" cy="307777"/>
          </a:xfrm>
          <a:prstGeom prst="rect">
            <a:avLst/>
          </a:prstGeom>
          <a:noFill/>
        </p:spPr>
        <p:txBody>
          <a:bodyPr wrap="none" rtlCol="0">
            <a:spAutoFit/>
          </a:bodyPr>
          <a:lstStyle/>
          <a:p>
            <a:r>
              <a:rPr lang="da-DK" sz="1400" dirty="0" smtClean="0"/>
              <a:t>Billede:  © Colourbox.dk</a:t>
            </a:r>
            <a:endParaRPr lang="da-DK"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7404" y="234788"/>
            <a:ext cx="8783888" cy="990600"/>
          </a:xfrm>
        </p:spPr>
        <p:txBody>
          <a:bodyPr>
            <a:normAutofit fontScale="90000"/>
          </a:bodyPr>
          <a:lstStyle/>
          <a:p>
            <a:r>
              <a:rPr lang="da-DK" dirty="0" smtClean="0"/>
              <a:t>Overordnet – 3 typer af faglige metoder</a:t>
            </a:r>
            <a:endParaRPr lang="da-DK" dirty="0"/>
          </a:p>
        </p:txBody>
      </p:sp>
      <p:sp>
        <p:nvSpPr>
          <p:cNvPr id="3" name="Pladsholder til indhold 2"/>
          <p:cNvSpPr>
            <a:spLocks noGrp="1"/>
          </p:cNvSpPr>
          <p:nvPr>
            <p:ph sz="quarter" idx="1"/>
          </p:nvPr>
        </p:nvSpPr>
        <p:spPr>
          <a:xfrm>
            <a:off x="612648" y="1600200"/>
            <a:ext cx="8153400" cy="2116832"/>
          </a:xfrm>
        </p:spPr>
        <p:txBody>
          <a:bodyPr>
            <a:noAutofit/>
          </a:bodyPr>
          <a:lstStyle/>
          <a:p>
            <a:r>
              <a:rPr lang="da-DK" sz="4400" dirty="0" smtClean="0">
                <a:solidFill>
                  <a:schemeClr val="tx2"/>
                </a:solidFill>
              </a:rPr>
              <a:t> Samfundsvidenskabelig </a:t>
            </a:r>
          </a:p>
          <a:p>
            <a:pPr marL="0" indent="0">
              <a:buNone/>
            </a:pPr>
            <a:r>
              <a:rPr lang="da-DK" sz="4400" dirty="0">
                <a:solidFill>
                  <a:schemeClr val="tx2"/>
                </a:solidFill>
              </a:rPr>
              <a:t> </a:t>
            </a:r>
            <a:r>
              <a:rPr lang="da-DK" sz="4400" dirty="0" smtClean="0">
                <a:solidFill>
                  <a:schemeClr val="tx2"/>
                </a:solidFill>
              </a:rPr>
              <a:t>- </a:t>
            </a:r>
            <a:r>
              <a:rPr lang="da-DK" sz="2800" dirty="0" smtClean="0">
                <a:solidFill>
                  <a:schemeClr val="tx2"/>
                </a:solidFill>
              </a:rPr>
              <a:t>Empirisk-</a:t>
            </a:r>
            <a:r>
              <a:rPr lang="da-DK" sz="2800" dirty="0" err="1" smtClean="0">
                <a:solidFill>
                  <a:schemeClr val="tx2"/>
                </a:solidFill>
              </a:rPr>
              <a:t>analystisk</a:t>
            </a:r>
            <a:r>
              <a:rPr lang="da-DK" sz="2800" dirty="0" smtClean="0">
                <a:solidFill>
                  <a:schemeClr val="tx2"/>
                </a:solidFill>
              </a:rPr>
              <a:t> videnskab</a:t>
            </a:r>
          </a:p>
          <a:p>
            <a:r>
              <a:rPr lang="da-DK" sz="4400" dirty="0" smtClean="0">
                <a:solidFill>
                  <a:schemeClr val="tx2"/>
                </a:solidFill>
              </a:rPr>
              <a:t> Humanistisk</a:t>
            </a:r>
          </a:p>
          <a:p>
            <a:pPr marL="0" indent="0">
              <a:buNone/>
            </a:pPr>
            <a:r>
              <a:rPr lang="da-DK" sz="2800" dirty="0">
                <a:solidFill>
                  <a:schemeClr val="tx2"/>
                </a:solidFill>
              </a:rPr>
              <a:t> </a:t>
            </a:r>
            <a:r>
              <a:rPr lang="da-DK" sz="2800" dirty="0" smtClean="0">
                <a:solidFill>
                  <a:schemeClr val="tx2"/>
                </a:solidFill>
              </a:rPr>
              <a:t>- Fortolkningsvidenskab</a:t>
            </a:r>
          </a:p>
          <a:p>
            <a:r>
              <a:rPr lang="da-DK" sz="4400" dirty="0" smtClean="0">
                <a:solidFill>
                  <a:schemeClr val="tx2"/>
                </a:solidFill>
              </a:rPr>
              <a:t> Naturvidenskabelig</a:t>
            </a:r>
            <a:endParaRPr lang="da-DK" sz="4400" dirty="0">
              <a:solidFill>
                <a:schemeClr val="tx2"/>
              </a:solidFill>
            </a:endParaRPr>
          </a:p>
        </p:txBody>
      </p:sp>
      <p:pic>
        <p:nvPicPr>
          <p:cNvPr id="4" name="Picture 4" descr="http://studynet.tradium.dk/intranet/tradium/Design/Logo/jpg/Logo_multifarve.jpg"/>
          <p:cNvPicPr>
            <a:picLocks noChangeAspect="1" noChangeArrowheads="1"/>
          </p:cNvPicPr>
          <p:nvPr/>
        </p:nvPicPr>
        <p:blipFill>
          <a:blip r:embed="rId2" cstate="print"/>
          <a:srcRect/>
          <a:stretch>
            <a:fillRect/>
          </a:stretch>
        </p:blipFill>
        <p:spPr bwMode="auto">
          <a:xfrm>
            <a:off x="0" y="1196752"/>
            <a:ext cx="1008112" cy="364952"/>
          </a:xfrm>
          <a:prstGeom prst="rect">
            <a:avLst/>
          </a:prstGeom>
          <a:noFill/>
        </p:spPr>
      </p:pic>
    </p:spTree>
    <p:extLst>
      <p:ext uri="{BB962C8B-B14F-4D97-AF65-F5344CB8AC3E}">
        <p14:creationId xmlns:p14="http://schemas.microsoft.com/office/powerpoint/2010/main" val="16923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HHX fagenes placering</a:t>
            </a:r>
            <a:endParaRPr lang="da-DK" dirty="0"/>
          </a:p>
        </p:txBody>
      </p:sp>
      <p:sp>
        <p:nvSpPr>
          <p:cNvPr id="3" name="Pladsholder til indhold 2"/>
          <p:cNvSpPr>
            <a:spLocks noGrp="1"/>
          </p:cNvSpPr>
          <p:nvPr>
            <p:ph sz="quarter" idx="2"/>
          </p:nvPr>
        </p:nvSpPr>
        <p:spPr/>
        <p:txBody>
          <a:bodyPr/>
          <a:lstStyle/>
          <a:p>
            <a:r>
              <a:rPr lang="da-DK" dirty="0" smtClean="0">
                <a:solidFill>
                  <a:schemeClr val="tx2"/>
                </a:solidFill>
              </a:rPr>
              <a:t>International økonomi</a:t>
            </a:r>
          </a:p>
          <a:p>
            <a:r>
              <a:rPr lang="da-DK" dirty="0" smtClean="0">
                <a:solidFill>
                  <a:schemeClr val="tx2"/>
                </a:solidFill>
              </a:rPr>
              <a:t>Samfundsfag</a:t>
            </a:r>
          </a:p>
          <a:p>
            <a:r>
              <a:rPr lang="da-DK" dirty="0" smtClean="0">
                <a:solidFill>
                  <a:schemeClr val="tx2"/>
                </a:solidFill>
              </a:rPr>
              <a:t>Afsætning</a:t>
            </a:r>
          </a:p>
          <a:p>
            <a:r>
              <a:rPr lang="da-DK" dirty="0" smtClean="0">
                <a:solidFill>
                  <a:schemeClr val="tx2"/>
                </a:solidFill>
              </a:rPr>
              <a:t>Matematik</a:t>
            </a:r>
          </a:p>
          <a:p>
            <a:r>
              <a:rPr lang="da-DK" dirty="0" smtClean="0">
                <a:solidFill>
                  <a:schemeClr val="tx2"/>
                </a:solidFill>
              </a:rPr>
              <a:t>Virksomhedsøkonomi</a:t>
            </a:r>
          </a:p>
          <a:p>
            <a:r>
              <a:rPr lang="da-DK" dirty="0" smtClean="0">
                <a:solidFill>
                  <a:schemeClr val="tx2"/>
                </a:solidFill>
              </a:rPr>
              <a:t>Samtidshistorie</a:t>
            </a:r>
          </a:p>
          <a:p>
            <a:endParaRPr lang="da-DK" dirty="0"/>
          </a:p>
        </p:txBody>
      </p:sp>
      <p:sp>
        <p:nvSpPr>
          <p:cNvPr id="4" name="Pladsholder til indhold 3"/>
          <p:cNvSpPr>
            <a:spLocks noGrp="1"/>
          </p:cNvSpPr>
          <p:nvPr>
            <p:ph sz="quarter" idx="4"/>
          </p:nvPr>
        </p:nvSpPr>
        <p:spPr/>
        <p:txBody>
          <a:bodyPr/>
          <a:lstStyle/>
          <a:p>
            <a:r>
              <a:rPr lang="da-DK" dirty="0" smtClean="0">
                <a:solidFill>
                  <a:schemeClr val="tx2"/>
                </a:solidFill>
              </a:rPr>
              <a:t>Samtidshistorie</a:t>
            </a:r>
          </a:p>
          <a:p>
            <a:r>
              <a:rPr lang="da-DK" dirty="0" smtClean="0">
                <a:solidFill>
                  <a:schemeClr val="tx2"/>
                </a:solidFill>
              </a:rPr>
              <a:t>Dansk</a:t>
            </a:r>
          </a:p>
          <a:p>
            <a:r>
              <a:rPr lang="da-DK" dirty="0" smtClean="0">
                <a:solidFill>
                  <a:schemeClr val="tx2"/>
                </a:solidFill>
              </a:rPr>
              <a:t>Engelsk</a:t>
            </a:r>
          </a:p>
          <a:p>
            <a:r>
              <a:rPr lang="da-DK" dirty="0" smtClean="0">
                <a:solidFill>
                  <a:schemeClr val="tx2"/>
                </a:solidFill>
              </a:rPr>
              <a:t>Tysk, spansk og fransk</a:t>
            </a:r>
          </a:p>
          <a:p>
            <a:endParaRPr lang="da-DK" dirty="0"/>
          </a:p>
        </p:txBody>
      </p:sp>
      <p:sp>
        <p:nvSpPr>
          <p:cNvPr id="5" name="Pladsholder til tekst 4"/>
          <p:cNvSpPr>
            <a:spLocks noGrp="1"/>
          </p:cNvSpPr>
          <p:nvPr>
            <p:ph type="body" sz="quarter" idx="1"/>
          </p:nvPr>
        </p:nvSpPr>
        <p:spPr/>
        <p:txBody>
          <a:bodyPr/>
          <a:lstStyle/>
          <a:p>
            <a:r>
              <a:rPr lang="da-DK" dirty="0" smtClean="0"/>
              <a:t>Samfundsvidenskabelige</a:t>
            </a:r>
            <a:endParaRPr lang="da-DK" dirty="0"/>
          </a:p>
        </p:txBody>
      </p:sp>
      <p:sp>
        <p:nvSpPr>
          <p:cNvPr id="6" name="Pladsholder til tekst 5"/>
          <p:cNvSpPr>
            <a:spLocks noGrp="1"/>
          </p:cNvSpPr>
          <p:nvPr>
            <p:ph type="body" sz="quarter" idx="3"/>
          </p:nvPr>
        </p:nvSpPr>
        <p:spPr/>
        <p:txBody>
          <a:bodyPr/>
          <a:lstStyle/>
          <a:p>
            <a:r>
              <a:rPr lang="da-DK" dirty="0" smtClean="0"/>
              <a:t>Humanistiske </a:t>
            </a:r>
            <a:endParaRPr lang="da-DK" dirty="0"/>
          </a:p>
        </p:txBody>
      </p:sp>
      <p:pic>
        <p:nvPicPr>
          <p:cNvPr id="7" name="Picture 4" descr="http://studynet.tradium.dk/intranet/tradium/Design/Logo/jpg/Logo_multifarve.jpg"/>
          <p:cNvPicPr>
            <a:picLocks noChangeAspect="1" noChangeArrowheads="1"/>
          </p:cNvPicPr>
          <p:nvPr/>
        </p:nvPicPr>
        <p:blipFill>
          <a:blip r:embed="rId2" cstate="print"/>
          <a:srcRect/>
          <a:stretch>
            <a:fillRect/>
          </a:stretch>
        </p:blipFill>
        <p:spPr bwMode="auto">
          <a:xfrm>
            <a:off x="0" y="1196752"/>
            <a:ext cx="1008112" cy="364952"/>
          </a:xfrm>
          <a:prstGeom prst="rect">
            <a:avLst/>
          </a:prstGeom>
          <a:noFill/>
        </p:spPr>
      </p:pic>
      <p:sp>
        <p:nvSpPr>
          <p:cNvPr id="8" name="Tekstfelt 7"/>
          <p:cNvSpPr txBox="1"/>
          <p:nvPr/>
        </p:nvSpPr>
        <p:spPr>
          <a:xfrm>
            <a:off x="251520" y="6453336"/>
            <a:ext cx="7052059" cy="369332"/>
          </a:xfrm>
          <a:prstGeom prst="rect">
            <a:avLst/>
          </a:prstGeom>
          <a:noFill/>
        </p:spPr>
        <p:txBody>
          <a:bodyPr wrap="none" rtlCol="0">
            <a:spAutoFit/>
          </a:bodyPr>
          <a:lstStyle/>
          <a:p>
            <a:r>
              <a:rPr lang="da-DK" dirty="0" smtClean="0"/>
              <a:t>Kilde: Hassing, Ravn mfl., </a:t>
            </a:r>
            <a:r>
              <a:rPr lang="da-DK" i="1" dirty="0" smtClean="0"/>
              <a:t>HHX håndbogen til Studieområdet</a:t>
            </a:r>
            <a:r>
              <a:rPr lang="da-DK" dirty="0" smtClean="0"/>
              <a:t>, Systime 2010</a:t>
            </a:r>
            <a:endParaRPr lang="da-DK" dirty="0"/>
          </a:p>
        </p:txBody>
      </p:sp>
    </p:spTree>
    <p:extLst>
      <p:ext uri="{BB962C8B-B14F-4D97-AF65-F5344CB8AC3E}">
        <p14:creationId xmlns:p14="http://schemas.microsoft.com/office/powerpoint/2010/main" val="143496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idenskab.dk/sites/all/files/imagecache/300x/article_images/den-hermeneutiske-spi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20865">
            <a:off x="7118294" y="4128101"/>
            <a:ext cx="1577393" cy="263424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De 2 relevante</a:t>
            </a:r>
            <a:endParaRPr lang="da-DK" dirty="0"/>
          </a:p>
        </p:txBody>
      </p:sp>
      <p:sp>
        <p:nvSpPr>
          <p:cNvPr id="3" name="Pladsholder til indhold 2"/>
          <p:cNvSpPr>
            <a:spLocks noGrp="1"/>
          </p:cNvSpPr>
          <p:nvPr>
            <p:ph sz="quarter" idx="2"/>
          </p:nvPr>
        </p:nvSpPr>
        <p:spPr/>
        <p:txBody>
          <a:bodyPr/>
          <a:lstStyle/>
          <a:p>
            <a:r>
              <a:rPr lang="da-DK" dirty="0" smtClean="0">
                <a:solidFill>
                  <a:schemeClr val="tx2"/>
                </a:solidFill>
              </a:rPr>
              <a:t>Kvantitativ</a:t>
            </a:r>
          </a:p>
          <a:p>
            <a:r>
              <a:rPr lang="da-DK" dirty="0" smtClean="0">
                <a:solidFill>
                  <a:schemeClr val="tx2"/>
                </a:solidFill>
              </a:rPr>
              <a:t>Kvalitativ</a:t>
            </a:r>
          </a:p>
          <a:p>
            <a:r>
              <a:rPr lang="da-DK" dirty="0" smtClean="0">
                <a:solidFill>
                  <a:schemeClr val="tx2"/>
                </a:solidFill>
              </a:rPr>
              <a:t>Komparativ</a:t>
            </a:r>
          </a:p>
          <a:p>
            <a:r>
              <a:rPr lang="da-DK" dirty="0" smtClean="0">
                <a:solidFill>
                  <a:schemeClr val="tx2"/>
                </a:solidFill>
              </a:rPr>
              <a:t>Kildekritik</a:t>
            </a:r>
          </a:p>
        </p:txBody>
      </p:sp>
      <p:sp>
        <p:nvSpPr>
          <p:cNvPr id="4" name="Pladsholder til indhold 3"/>
          <p:cNvSpPr>
            <a:spLocks noGrp="1"/>
          </p:cNvSpPr>
          <p:nvPr>
            <p:ph sz="quarter" idx="4"/>
          </p:nvPr>
        </p:nvSpPr>
        <p:spPr>
          <a:xfrm>
            <a:off x="4800600" y="2510407"/>
            <a:ext cx="3886200" cy="2934817"/>
          </a:xfrm>
        </p:spPr>
        <p:txBody>
          <a:bodyPr>
            <a:normAutofit fontScale="85000" lnSpcReduction="10000"/>
          </a:bodyPr>
          <a:lstStyle/>
          <a:p>
            <a:r>
              <a:rPr lang="da-DK" dirty="0" smtClean="0">
                <a:solidFill>
                  <a:schemeClr val="tx2"/>
                </a:solidFill>
              </a:rPr>
              <a:t>Hermeneutik </a:t>
            </a:r>
          </a:p>
          <a:p>
            <a:pPr marL="0" indent="0">
              <a:buNone/>
            </a:pPr>
            <a:r>
              <a:rPr lang="da-DK" dirty="0" smtClean="0">
                <a:solidFill>
                  <a:schemeClr val="tx2"/>
                </a:solidFill>
              </a:rPr>
              <a:t>- herunder forskellige analysemodeller fx kulturanalyse, sproganalyse og litteraturanalyse. </a:t>
            </a:r>
          </a:p>
          <a:p>
            <a:r>
              <a:rPr lang="da-DK" dirty="0" smtClean="0">
                <a:solidFill>
                  <a:schemeClr val="tx2"/>
                </a:solidFill>
              </a:rPr>
              <a:t>Kvalitativ </a:t>
            </a:r>
          </a:p>
          <a:p>
            <a:r>
              <a:rPr lang="da-DK" dirty="0" smtClean="0">
                <a:solidFill>
                  <a:schemeClr val="tx2"/>
                </a:solidFill>
              </a:rPr>
              <a:t>Kildekritik</a:t>
            </a:r>
            <a:endParaRPr lang="da-DK" dirty="0">
              <a:solidFill>
                <a:schemeClr val="tx2"/>
              </a:solidFill>
            </a:endParaRPr>
          </a:p>
        </p:txBody>
      </p:sp>
      <p:sp>
        <p:nvSpPr>
          <p:cNvPr id="5" name="Pladsholder til tekst 4"/>
          <p:cNvSpPr>
            <a:spLocks noGrp="1"/>
          </p:cNvSpPr>
          <p:nvPr>
            <p:ph type="body" sz="quarter" idx="1"/>
          </p:nvPr>
        </p:nvSpPr>
        <p:spPr/>
        <p:txBody>
          <a:bodyPr/>
          <a:lstStyle/>
          <a:p>
            <a:r>
              <a:rPr lang="da-DK" dirty="0" smtClean="0"/>
              <a:t>Samfundsvidenskabelige</a:t>
            </a:r>
            <a:endParaRPr lang="da-DK" dirty="0"/>
          </a:p>
        </p:txBody>
      </p:sp>
      <p:sp>
        <p:nvSpPr>
          <p:cNvPr id="6" name="Pladsholder til tekst 5"/>
          <p:cNvSpPr>
            <a:spLocks noGrp="1"/>
          </p:cNvSpPr>
          <p:nvPr>
            <p:ph type="body" sz="quarter" idx="3"/>
          </p:nvPr>
        </p:nvSpPr>
        <p:spPr/>
        <p:txBody>
          <a:bodyPr/>
          <a:lstStyle/>
          <a:p>
            <a:r>
              <a:rPr lang="da-DK" dirty="0" smtClean="0"/>
              <a:t>Humanistiske </a:t>
            </a:r>
            <a:endParaRPr lang="da-DK" dirty="0"/>
          </a:p>
        </p:txBody>
      </p:sp>
      <p:pic>
        <p:nvPicPr>
          <p:cNvPr id="8" name="Picture 4" descr="http://studynet.tradium.dk/intranet/tradium/Design/Logo/jpg/Logo_multifarve.jpg"/>
          <p:cNvPicPr>
            <a:picLocks noChangeAspect="1" noChangeArrowheads="1"/>
          </p:cNvPicPr>
          <p:nvPr/>
        </p:nvPicPr>
        <p:blipFill>
          <a:blip r:embed="rId4" cstate="print"/>
          <a:srcRect/>
          <a:stretch>
            <a:fillRect/>
          </a:stretch>
        </p:blipFill>
        <p:spPr bwMode="auto">
          <a:xfrm>
            <a:off x="0" y="1196752"/>
            <a:ext cx="1008112" cy="364952"/>
          </a:xfrm>
          <a:prstGeom prst="rect">
            <a:avLst/>
          </a:prstGeom>
          <a:noFill/>
        </p:spPr>
      </p:pic>
    </p:spTree>
    <p:extLst>
      <p:ext uri="{BB962C8B-B14F-4D97-AF65-F5344CB8AC3E}">
        <p14:creationId xmlns:p14="http://schemas.microsoft.com/office/powerpoint/2010/main" val="11438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157873" y="2060848"/>
            <a:ext cx="396044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da-DK" sz="4000" dirty="0" smtClean="0">
                <a:solidFill>
                  <a:srgbClr val="0070C0"/>
                </a:solidFill>
              </a:rPr>
              <a:t>Denne Systime bog kan evt. være til hjælp mht. metode. </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4608512" cy="6551975"/>
          </a:xfrm>
          <a:prstGeom prst="rect">
            <a:avLst/>
          </a:prstGeom>
          <a:ln>
            <a:noFill/>
          </a:ln>
          <a:effectLst>
            <a:outerShdw blurRad="190500" algn="tl" rotWithShape="0">
              <a:srgbClr val="000000">
                <a:alpha val="70000"/>
              </a:srgbClr>
            </a:outerShdw>
          </a:effectLst>
        </p:spPr>
      </p:pic>
      <p:sp>
        <p:nvSpPr>
          <p:cNvPr id="2" name="Tekstfelt 1"/>
          <p:cNvSpPr txBox="1"/>
          <p:nvPr/>
        </p:nvSpPr>
        <p:spPr>
          <a:xfrm rot="20496551">
            <a:off x="5314045" y="4802669"/>
            <a:ext cx="3648095" cy="1200329"/>
          </a:xfrm>
          <a:prstGeom prst="rect">
            <a:avLst/>
          </a:prstGeom>
          <a:noFill/>
        </p:spPr>
        <p:txBody>
          <a:bodyPr wrap="square" rtlCol="0">
            <a:spAutoFit/>
          </a:bodyPr>
          <a:lstStyle/>
          <a:p>
            <a:r>
              <a:rPr lang="da-DK" sz="2400" dirty="0" smtClean="0">
                <a:solidFill>
                  <a:srgbClr val="FF0000"/>
                </a:solidFill>
              </a:rPr>
              <a:t>Og husk også at bruge </a:t>
            </a:r>
            <a:r>
              <a:rPr lang="da-DK" sz="2400" b="1" dirty="0" smtClean="0">
                <a:solidFill>
                  <a:srgbClr val="FF0000"/>
                </a:solidFill>
              </a:rPr>
              <a:t>vejlederne</a:t>
            </a:r>
            <a:r>
              <a:rPr lang="da-DK" sz="2400" dirty="0" smtClean="0">
                <a:solidFill>
                  <a:srgbClr val="FF0000"/>
                </a:solidFill>
              </a:rPr>
              <a:t>, når det gælder</a:t>
            </a:r>
          </a:p>
          <a:p>
            <a:r>
              <a:rPr lang="da-DK" sz="2400" dirty="0" smtClean="0">
                <a:solidFill>
                  <a:srgbClr val="FF0000"/>
                </a:solidFill>
              </a:rPr>
              <a:t>spørgsmål om metode.</a:t>
            </a:r>
          </a:p>
        </p:txBody>
      </p:sp>
    </p:spTree>
    <p:extLst>
      <p:ext uri="{BB962C8B-B14F-4D97-AF65-F5344CB8AC3E}">
        <p14:creationId xmlns:p14="http://schemas.microsoft.com/office/powerpoint/2010/main" val="3694780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1</a:t>
            </a:r>
            <a:endParaRPr lang="da-DK" dirty="0"/>
          </a:p>
        </p:txBody>
      </p:sp>
      <p:sp>
        <p:nvSpPr>
          <p:cNvPr id="5" name="Pladsholder til tekst 4"/>
          <p:cNvSpPr>
            <a:spLocks noGrp="1"/>
          </p:cNvSpPr>
          <p:nvPr>
            <p:ph type="body" sz="quarter" idx="1"/>
          </p:nvPr>
        </p:nvSpPr>
        <p:spPr>
          <a:xfrm>
            <a:off x="3563888" y="387985"/>
            <a:ext cx="3886200" cy="640080"/>
          </a:xfrm>
        </p:spPr>
        <p:txBody>
          <a:bodyPr>
            <a:normAutofit fontScale="85000" lnSpcReduction="20000"/>
          </a:bodyPr>
          <a:lstStyle/>
          <a:p>
            <a:r>
              <a:rPr lang="da-DK" dirty="0" smtClean="0"/>
              <a:t>Område: Promotion</a:t>
            </a:r>
          </a:p>
          <a:p>
            <a:r>
              <a:rPr lang="da-DK" dirty="0" smtClean="0"/>
              <a:t>Fag: Afsætning og dansk</a:t>
            </a:r>
            <a:endParaRPr lang="da-DK" dirty="0"/>
          </a:p>
        </p:txBody>
      </p:sp>
      <p:sp>
        <p:nvSpPr>
          <p:cNvPr id="6" name="Pladsholder til indhold 8"/>
          <p:cNvSpPr>
            <a:spLocks noGrp="1"/>
          </p:cNvSpPr>
          <p:nvPr>
            <p:ph sz="quarter" idx="2"/>
          </p:nvPr>
        </p:nvSpPr>
        <p:spPr>
          <a:xfrm>
            <a:off x="827584" y="1916832"/>
            <a:ext cx="7346776" cy="4464496"/>
          </a:xfrm>
        </p:spPr>
        <p:txBody>
          <a:bodyPr>
            <a:normAutofit/>
          </a:bodyPr>
          <a:lstStyle/>
          <a:p>
            <a:pPr marL="0" indent="0">
              <a:buNone/>
            </a:pPr>
            <a:r>
              <a:rPr lang="da-DK" sz="2800" b="1" dirty="0" smtClean="0">
                <a:solidFill>
                  <a:schemeClr val="tx2"/>
                </a:solidFill>
              </a:rPr>
              <a:t>Redegør </a:t>
            </a:r>
            <a:r>
              <a:rPr lang="da-DK" sz="2800" b="1" dirty="0">
                <a:solidFill>
                  <a:schemeClr val="tx2"/>
                </a:solidFill>
              </a:rPr>
              <a:t>for begrebet branding og udarbejd en kort virksomhedsbeskrivelse af Chanel</a:t>
            </a:r>
          </a:p>
          <a:p>
            <a:pPr marL="0" indent="0">
              <a:buNone/>
            </a:pPr>
            <a:r>
              <a:rPr lang="da-DK" sz="2800" b="1" dirty="0">
                <a:solidFill>
                  <a:schemeClr val="tx2"/>
                </a:solidFill>
              </a:rPr>
              <a:t>Der ønskes en analyse af </a:t>
            </a:r>
            <a:r>
              <a:rPr lang="da-DK" sz="2800" b="1" dirty="0" smtClean="0">
                <a:solidFill>
                  <a:schemeClr val="tx2"/>
                </a:solidFill>
              </a:rPr>
              <a:t>filmen ”The </a:t>
            </a:r>
            <a:r>
              <a:rPr lang="da-DK" sz="2800" b="1" dirty="0">
                <a:solidFill>
                  <a:schemeClr val="tx2"/>
                </a:solidFill>
              </a:rPr>
              <a:t>Tale of a Fairy” af Karl Lagerfeldt med henblik på bl.a. at karakterisere skønhedsidealet og </a:t>
            </a:r>
            <a:r>
              <a:rPr lang="da-DK" sz="2800" b="1" dirty="0" err="1">
                <a:solidFill>
                  <a:schemeClr val="tx2"/>
                </a:solidFill>
              </a:rPr>
              <a:t>brandet</a:t>
            </a:r>
            <a:r>
              <a:rPr lang="da-DK" sz="2800" b="1" dirty="0">
                <a:solidFill>
                  <a:schemeClr val="tx2"/>
                </a:solidFill>
              </a:rPr>
              <a:t>.</a:t>
            </a:r>
          </a:p>
          <a:p>
            <a:pPr marL="0" indent="0">
              <a:buNone/>
            </a:pPr>
            <a:r>
              <a:rPr lang="da-DK" sz="2800" b="1" dirty="0">
                <a:solidFill>
                  <a:schemeClr val="tx2"/>
                </a:solidFill>
              </a:rPr>
              <a:t>Diskuter, hvorvidt Chanel matcher deres målgruppe og vurder </a:t>
            </a:r>
            <a:r>
              <a:rPr lang="da-DK" sz="2800" b="1" dirty="0" smtClean="0">
                <a:solidFill>
                  <a:schemeClr val="tx2"/>
                </a:solidFill>
              </a:rPr>
              <a:t>om deres </a:t>
            </a:r>
            <a:r>
              <a:rPr lang="da-DK" sz="2800" b="1" dirty="0">
                <a:solidFill>
                  <a:schemeClr val="tx2"/>
                </a:solidFill>
              </a:rPr>
              <a:t>promotion passer til deres øvrige handlingsparametre. </a:t>
            </a:r>
            <a:endParaRPr lang="da-DK" sz="1600" dirty="0" smtClean="0"/>
          </a:p>
        </p:txBody>
      </p:sp>
    </p:spTree>
    <p:extLst>
      <p:ext uri="{BB962C8B-B14F-4D97-AF65-F5344CB8AC3E}">
        <p14:creationId xmlns:p14="http://schemas.microsoft.com/office/powerpoint/2010/main" val="249094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1</a:t>
            </a:r>
            <a:endParaRPr lang="da-DK" dirty="0"/>
          </a:p>
        </p:txBody>
      </p:sp>
      <p:sp>
        <p:nvSpPr>
          <p:cNvPr id="6" name="Pladsholder til tekst 5"/>
          <p:cNvSpPr>
            <a:spLocks noGrp="1"/>
          </p:cNvSpPr>
          <p:nvPr>
            <p:ph type="body" sz="quarter" idx="3"/>
          </p:nvPr>
        </p:nvSpPr>
        <p:spPr>
          <a:xfrm>
            <a:off x="3347864" y="502920"/>
            <a:ext cx="4968552" cy="640080"/>
          </a:xfrm>
        </p:spPr>
        <p:txBody>
          <a:bodyPr/>
          <a:lstStyle/>
          <a:p>
            <a:r>
              <a:rPr lang="da-DK" dirty="0" smtClean="0"/>
              <a:t> Stikord</a:t>
            </a:r>
            <a:endParaRPr lang="da-DK" dirty="0"/>
          </a:p>
        </p:txBody>
      </p:sp>
      <p:pic>
        <p:nvPicPr>
          <p:cNvPr id="7" name="Picture 4" descr="http://studynet.tradium.dk/intranet/tradium/Design/Logo/jpg/Logo_multifarve.jpg"/>
          <p:cNvPicPr>
            <a:picLocks noChangeAspect="1" noChangeArrowheads="1"/>
          </p:cNvPicPr>
          <p:nvPr/>
        </p:nvPicPr>
        <p:blipFill>
          <a:blip r:embed="rId2" cstate="print"/>
          <a:srcRect/>
          <a:stretch>
            <a:fillRect/>
          </a:stretch>
        </p:blipFill>
        <p:spPr bwMode="auto">
          <a:xfrm>
            <a:off x="0" y="1196752"/>
            <a:ext cx="1008112" cy="364952"/>
          </a:xfrm>
          <a:prstGeom prst="rect">
            <a:avLst/>
          </a:prstGeom>
          <a:noFill/>
        </p:spPr>
      </p:pic>
      <p:graphicFrame>
        <p:nvGraphicFramePr>
          <p:cNvPr id="4" name="Tabel 3"/>
          <p:cNvGraphicFramePr>
            <a:graphicFrameLocks noGrp="1"/>
          </p:cNvGraphicFramePr>
          <p:nvPr>
            <p:extLst>
              <p:ext uri="{D42A27DB-BD31-4B8C-83A1-F6EECF244321}">
                <p14:modId xmlns:p14="http://schemas.microsoft.com/office/powerpoint/2010/main" val="62866880"/>
              </p:ext>
            </p:extLst>
          </p:nvPr>
        </p:nvGraphicFramePr>
        <p:xfrm>
          <a:off x="524826" y="1844824"/>
          <a:ext cx="8435280" cy="4621957"/>
        </p:xfrm>
        <a:graphic>
          <a:graphicData uri="http://schemas.openxmlformats.org/drawingml/2006/table">
            <a:tbl>
              <a:tblPr firstRow="1" bandRow="1">
                <a:tableStyleId>{5C22544A-7EE6-4342-B048-85BDC9FD1C3A}</a:tableStyleId>
              </a:tblPr>
              <a:tblGrid>
                <a:gridCol w="2812304">
                  <a:extLst>
                    <a:ext uri="{9D8B030D-6E8A-4147-A177-3AD203B41FA5}">
                      <a16:colId xmlns:a16="http://schemas.microsoft.com/office/drawing/2014/main" val="20000"/>
                    </a:ext>
                  </a:extLst>
                </a:gridCol>
                <a:gridCol w="5622976">
                  <a:extLst>
                    <a:ext uri="{9D8B030D-6E8A-4147-A177-3AD203B41FA5}">
                      <a16:colId xmlns:a16="http://schemas.microsoft.com/office/drawing/2014/main" val="20001"/>
                    </a:ext>
                  </a:extLst>
                </a:gridCol>
              </a:tblGrid>
              <a:tr h="338862">
                <a:tc>
                  <a:txBody>
                    <a:bodyPr/>
                    <a:lstStyle/>
                    <a:p>
                      <a:r>
                        <a:rPr lang="da-DK" sz="1600" dirty="0" smtClean="0"/>
                        <a:t>Indsamlingsmetoden:</a:t>
                      </a:r>
                      <a:endParaRPr lang="da-DK" sz="1600" dirty="0"/>
                    </a:p>
                  </a:txBody>
                  <a:tcPr/>
                </a:tc>
                <a:tc>
                  <a:txBody>
                    <a:bodyPr/>
                    <a:lstStyle/>
                    <a:p>
                      <a:r>
                        <a:rPr lang="da-DK" sz="1600" dirty="0" smtClean="0"/>
                        <a:t>Anvendelsesmetoden: </a:t>
                      </a:r>
                      <a:endParaRPr lang="da-DK" sz="1600" dirty="0"/>
                    </a:p>
                  </a:txBody>
                  <a:tcPr/>
                </a:tc>
                <a:extLst>
                  <a:ext uri="{0D108BD9-81ED-4DB2-BD59-A6C34878D82A}">
                    <a16:rowId xmlns:a16="http://schemas.microsoft.com/office/drawing/2014/main" val="10000"/>
                  </a:ext>
                </a:extLst>
              </a:tr>
              <a:tr h="973412">
                <a:tc rowSpan="3">
                  <a:txBody>
                    <a:bodyPr/>
                    <a:lstStyle/>
                    <a:p>
                      <a:pPr marL="0" indent="0">
                        <a:buNone/>
                      </a:pPr>
                      <a:r>
                        <a:rPr lang="da-DK" sz="1600" b="1" dirty="0" smtClean="0">
                          <a:solidFill>
                            <a:schemeClr val="tx2"/>
                          </a:solidFill>
                        </a:rPr>
                        <a:t>Lærebøger</a:t>
                      </a:r>
                    </a:p>
                    <a:p>
                      <a:pPr marL="0" indent="0">
                        <a:buNone/>
                      </a:pPr>
                      <a:r>
                        <a:rPr lang="da-DK" sz="1600" b="1" dirty="0" smtClean="0">
                          <a:solidFill>
                            <a:schemeClr val="tx2"/>
                          </a:solidFill>
                        </a:rPr>
                        <a:t>Filmen: ”The </a:t>
                      </a:r>
                      <a:r>
                        <a:rPr lang="da-DK" sz="1600" b="1" dirty="0" smtClean="0">
                          <a:solidFill>
                            <a:schemeClr val="tx2"/>
                          </a:solidFill>
                        </a:rPr>
                        <a:t>Tale of a Fairy”</a:t>
                      </a:r>
                    </a:p>
                    <a:p>
                      <a:pPr marL="0" indent="0">
                        <a:buNone/>
                      </a:pPr>
                      <a:r>
                        <a:rPr lang="da-DK" sz="1600" b="1" dirty="0" smtClean="0">
                          <a:solidFill>
                            <a:schemeClr val="tx2"/>
                          </a:solidFill>
                        </a:rPr>
                        <a:t>Hjemmesiderne:</a:t>
                      </a:r>
                    </a:p>
                    <a:p>
                      <a:pPr marL="0" indent="0">
                        <a:buNone/>
                      </a:pPr>
                      <a:r>
                        <a:rPr lang="da-DK" sz="1600" b="1" dirty="0" smtClean="0">
                          <a:solidFill>
                            <a:schemeClr val="tx2"/>
                          </a:solidFill>
                          <a:hlinkClick r:id="rId3"/>
                        </a:rPr>
                        <a:t>www.chanel.com/en_US/</a:t>
                      </a:r>
                      <a:endParaRPr lang="da-DK" sz="1600" b="1" dirty="0" smtClean="0">
                        <a:solidFill>
                          <a:schemeClr val="tx2"/>
                        </a:solidFill>
                      </a:endParaRPr>
                    </a:p>
                    <a:p>
                      <a:pPr marL="0" indent="0">
                        <a:buNone/>
                      </a:pPr>
                      <a:r>
                        <a:rPr lang="da-DK" sz="1600" b="1" dirty="0" smtClean="0">
                          <a:solidFill>
                            <a:schemeClr val="tx2"/>
                          </a:solidFill>
                          <a:hlinkClick r:id="rId4"/>
                        </a:rPr>
                        <a:t>www.karl.com</a:t>
                      </a:r>
                      <a:r>
                        <a:rPr lang="da-DK" sz="1600" b="1" dirty="0" smtClean="0">
                          <a:solidFill>
                            <a:schemeClr val="tx2"/>
                          </a:solidFill>
                        </a:rPr>
                        <a:t> </a:t>
                      </a:r>
                    </a:p>
                    <a:p>
                      <a:pPr marL="0" indent="0">
                        <a:buNone/>
                      </a:pPr>
                      <a:r>
                        <a:rPr lang="da-DK" sz="1600" b="1" dirty="0" smtClean="0">
                          <a:solidFill>
                            <a:schemeClr val="tx2"/>
                          </a:solidFill>
                        </a:rPr>
                        <a:t>Artikler, der omhandler filmen og virksomheden (kvalitative og kvantitative)</a:t>
                      </a:r>
                    </a:p>
                    <a:p>
                      <a:pPr marL="0" indent="0">
                        <a:buNone/>
                      </a:pPr>
                      <a:r>
                        <a:rPr lang="da-DK" sz="1600" b="1" dirty="0" smtClean="0">
                          <a:solidFill>
                            <a:schemeClr val="tx2"/>
                          </a:solidFill>
                        </a:rPr>
                        <a:t>Artikler </a:t>
                      </a:r>
                      <a:r>
                        <a:rPr lang="da-DK" sz="1600" b="1" dirty="0" smtClean="0">
                          <a:solidFill>
                            <a:schemeClr val="tx2"/>
                          </a:solidFill>
                        </a:rPr>
                        <a:t>om skønhedsidealer (kvalitativ)</a:t>
                      </a:r>
                    </a:p>
                    <a:p>
                      <a:pPr marL="0" indent="0">
                        <a:buNone/>
                      </a:pPr>
                      <a:endParaRPr lang="da-DK" sz="1600" b="1" dirty="0" smtClean="0">
                        <a:solidFill>
                          <a:schemeClr val="tx2"/>
                        </a:solidFill>
                      </a:endParaRPr>
                    </a:p>
                    <a:p>
                      <a:r>
                        <a:rPr lang="da-DK" sz="1600" b="1" dirty="0" smtClean="0">
                          <a:solidFill>
                            <a:schemeClr val="tx2"/>
                          </a:solidFill>
                        </a:rPr>
                        <a:t>Kildekritik</a:t>
                      </a:r>
                      <a:endParaRPr lang="da-DK" sz="1600" b="1" dirty="0">
                        <a:solidFill>
                          <a:schemeClr val="tx2"/>
                        </a:solidFill>
                      </a:endParaRPr>
                    </a:p>
                  </a:txBody>
                  <a:tcPr/>
                </a:tc>
                <a:tc>
                  <a:txBody>
                    <a:bodyPr/>
                    <a:lstStyle/>
                    <a:p>
                      <a:r>
                        <a:rPr lang="da-DK" sz="1600" dirty="0" smtClean="0">
                          <a:solidFill>
                            <a:schemeClr val="tx2"/>
                          </a:solidFill>
                        </a:rPr>
                        <a:t>I redegørelsen – 1. taksonomiske trin: </a:t>
                      </a:r>
                    </a:p>
                    <a:p>
                      <a:r>
                        <a:rPr lang="da-DK" sz="1600" b="1" dirty="0" smtClean="0">
                          <a:solidFill>
                            <a:schemeClr val="tx2"/>
                          </a:solidFill>
                        </a:rPr>
                        <a:t>Branding </a:t>
                      </a:r>
                      <a:r>
                        <a:rPr lang="da-DK" sz="1600" b="0" dirty="0" smtClean="0">
                          <a:solidFill>
                            <a:schemeClr val="tx2"/>
                          </a:solidFill>
                        </a:rPr>
                        <a:t>(afsætning)</a:t>
                      </a:r>
                    </a:p>
                    <a:p>
                      <a:r>
                        <a:rPr lang="da-DK" sz="1600" b="1" dirty="0" smtClean="0">
                          <a:solidFill>
                            <a:schemeClr val="tx2"/>
                          </a:solidFill>
                        </a:rPr>
                        <a:t>Virksomhedsbeskrivelse </a:t>
                      </a:r>
                      <a:r>
                        <a:rPr lang="da-DK" sz="1600" b="0" dirty="0" smtClean="0">
                          <a:solidFill>
                            <a:schemeClr val="tx2"/>
                          </a:solidFill>
                        </a:rPr>
                        <a:t>(afsætning)</a:t>
                      </a:r>
                    </a:p>
                    <a:p>
                      <a:r>
                        <a:rPr lang="da-DK" sz="1600" b="1" dirty="0" smtClean="0">
                          <a:solidFill>
                            <a:schemeClr val="tx2"/>
                          </a:solidFill>
                        </a:rPr>
                        <a:t>Kildekritik</a:t>
                      </a:r>
                      <a:endParaRPr lang="da-DK" sz="1600" b="1" dirty="0">
                        <a:solidFill>
                          <a:schemeClr val="tx2"/>
                        </a:solidFill>
                      </a:endParaRPr>
                    </a:p>
                  </a:txBody>
                  <a:tcPr/>
                </a:tc>
                <a:extLst>
                  <a:ext uri="{0D108BD9-81ED-4DB2-BD59-A6C34878D82A}">
                    <a16:rowId xmlns:a16="http://schemas.microsoft.com/office/drawing/2014/main" val="10001"/>
                  </a:ext>
                </a:extLst>
              </a:tr>
              <a:tr h="1418400">
                <a:tc vMerge="1">
                  <a:txBody>
                    <a:bodyPr/>
                    <a:lstStyle/>
                    <a:p>
                      <a:endParaRPr lang="da-DK" dirty="0"/>
                    </a:p>
                  </a:txBody>
                  <a:tcPr/>
                </a:tc>
                <a:tc>
                  <a:txBody>
                    <a:bodyPr/>
                    <a:lstStyle/>
                    <a:p>
                      <a:r>
                        <a:rPr lang="da-DK" sz="1600" dirty="0" smtClean="0">
                          <a:solidFill>
                            <a:schemeClr val="tx2"/>
                          </a:solidFill>
                        </a:rPr>
                        <a:t>I analysen – 2. taksonomiske</a:t>
                      </a:r>
                      <a:r>
                        <a:rPr lang="da-DK" sz="1600" baseline="0" dirty="0" smtClean="0">
                          <a:solidFill>
                            <a:schemeClr val="tx2"/>
                          </a:solidFill>
                        </a:rPr>
                        <a:t> trin</a:t>
                      </a:r>
                      <a:r>
                        <a:rPr lang="da-DK" sz="1600" dirty="0" smtClean="0">
                          <a:solidFill>
                            <a:schemeClr val="tx2"/>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dirty="0" smtClean="0">
                          <a:solidFill>
                            <a:schemeClr val="tx2"/>
                          </a:solidFill>
                        </a:rPr>
                        <a:t>Kvalitativ metode i form af den hermeneutisk metode</a:t>
                      </a:r>
                      <a:r>
                        <a:rPr lang="da-DK" sz="1600" b="1" baseline="0" dirty="0" smtClean="0">
                          <a:solidFill>
                            <a:schemeClr val="tx2"/>
                          </a:solidFill>
                        </a:rPr>
                        <a:t> (fortolkning</a:t>
                      </a:r>
                      <a:r>
                        <a:rPr lang="da-DK" sz="1600" b="0" baseline="0" dirty="0" smtClean="0">
                          <a:solidFill>
                            <a:schemeClr val="tx2"/>
                          </a:solidFill>
                        </a:rPr>
                        <a:t>) (danskfagets faglige metode)</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baseline="0" dirty="0" smtClean="0">
                          <a:solidFill>
                            <a:schemeClr val="tx2"/>
                          </a:solidFill>
                        </a:rPr>
                        <a:t>Reklameanalyse </a:t>
                      </a:r>
                      <a:r>
                        <a:rPr lang="da-DK" sz="1600" b="0" baseline="0" dirty="0" smtClean="0">
                          <a:solidFill>
                            <a:schemeClr val="tx2"/>
                          </a:solidFill>
                        </a:rPr>
                        <a:t>(</a:t>
                      </a:r>
                      <a:r>
                        <a:rPr lang="da-DK" sz="1600" b="0" baseline="0" dirty="0" smtClean="0">
                          <a:solidFill>
                            <a:schemeClr val="tx2"/>
                          </a:solidFill>
                        </a:rPr>
                        <a:t>dansk</a:t>
                      </a:r>
                      <a:r>
                        <a:rPr lang="da-DK" sz="1600" b="1" baseline="0" dirty="0" smtClean="0">
                          <a:solidFill>
                            <a:schemeClr val="tx2"/>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baseline="0" dirty="0" smtClean="0">
                          <a:solidFill>
                            <a:schemeClr val="tx2"/>
                          </a:solidFill>
                        </a:rPr>
                        <a:t>Analyse af genretræk (</a:t>
                      </a:r>
                      <a:r>
                        <a:rPr lang="da-DK" sz="1600" b="0" baseline="0" dirty="0" smtClean="0">
                          <a:solidFill>
                            <a:schemeClr val="tx2"/>
                          </a:solidFill>
                        </a:rPr>
                        <a:t>dansk)</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dirty="0" smtClean="0">
                          <a:solidFill>
                            <a:schemeClr val="tx2"/>
                          </a:solidFill>
                        </a:rPr>
                        <a:t>Kildekritik</a:t>
                      </a:r>
                      <a:endParaRPr lang="da-DK" sz="1600" b="1" dirty="0">
                        <a:solidFill>
                          <a:schemeClr val="tx2"/>
                        </a:solidFill>
                      </a:endParaRPr>
                    </a:p>
                  </a:txBody>
                  <a:tcPr/>
                </a:tc>
                <a:extLst>
                  <a:ext uri="{0D108BD9-81ED-4DB2-BD59-A6C34878D82A}">
                    <a16:rowId xmlns:a16="http://schemas.microsoft.com/office/drawing/2014/main" val="10002"/>
                  </a:ext>
                </a:extLst>
              </a:tr>
              <a:tr h="1661815">
                <a:tc vMerge="1">
                  <a:txBody>
                    <a:bodyPr/>
                    <a:lstStyle/>
                    <a:p>
                      <a:endParaRPr lang="da-DK" dirty="0"/>
                    </a:p>
                  </a:txBody>
                  <a:tcPr/>
                </a:tc>
                <a:tc>
                  <a:txBody>
                    <a:bodyPr/>
                    <a:lstStyle/>
                    <a:p>
                      <a:r>
                        <a:rPr lang="da-DK" sz="1600" b="0" dirty="0" smtClean="0">
                          <a:solidFill>
                            <a:schemeClr val="tx2"/>
                          </a:solidFill>
                        </a:rPr>
                        <a:t>I diskussionen</a:t>
                      </a:r>
                      <a:r>
                        <a:rPr lang="da-DK" sz="1600" b="0" baseline="0" dirty="0" smtClean="0">
                          <a:solidFill>
                            <a:schemeClr val="tx2"/>
                          </a:solidFill>
                        </a:rPr>
                        <a:t> – 3. taksonomiske trin:</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dirty="0" smtClean="0">
                          <a:solidFill>
                            <a:schemeClr val="tx2"/>
                          </a:solidFill>
                        </a:rPr>
                        <a:t>De 4 P´er. </a:t>
                      </a:r>
                      <a:r>
                        <a:rPr lang="da-DK" sz="1600" b="0" dirty="0" smtClean="0">
                          <a:solidFill>
                            <a:schemeClr val="tx2"/>
                          </a:solidFill>
                        </a:rPr>
                        <a:t>(afsætning)</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dirty="0" smtClean="0">
                          <a:solidFill>
                            <a:schemeClr val="tx2"/>
                          </a:solidFill>
                        </a:rPr>
                        <a:t>Målgruppeanalyse </a:t>
                      </a:r>
                      <a:r>
                        <a:rPr lang="da-DK" sz="1600" b="0" dirty="0" smtClean="0">
                          <a:solidFill>
                            <a:schemeClr val="tx2"/>
                          </a:solidFill>
                        </a:rPr>
                        <a:t>(afsætning)</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b="1" dirty="0" smtClean="0">
                          <a:solidFill>
                            <a:schemeClr val="tx2"/>
                          </a:solidFill>
                        </a:rPr>
                        <a:t>Kildekritik</a:t>
                      </a:r>
                      <a:endParaRPr lang="da-DK"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583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2</a:t>
            </a:r>
            <a:endParaRPr lang="da-DK" dirty="0"/>
          </a:p>
        </p:txBody>
      </p:sp>
      <p:sp>
        <p:nvSpPr>
          <p:cNvPr id="5" name="Pladsholder til tekst 4"/>
          <p:cNvSpPr>
            <a:spLocks noGrp="1"/>
          </p:cNvSpPr>
          <p:nvPr>
            <p:ph type="body" sz="quarter" idx="1"/>
          </p:nvPr>
        </p:nvSpPr>
        <p:spPr>
          <a:xfrm>
            <a:off x="3636181" y="387985"/>
            <a:ext cx="3886200" cy="640080"/>
          </a:xfrm>
        </p:spPr>
        <p:txBody>
          <a:bodyPr>
            <a:normAutofit fontScale="85000" lnSpcReduction="20000"/>
          </a:bodyPr>
          <a:lstStyle/>
          <a:p>
            <a:r>
              <a:rPr lang="da-DK" dirty="0" smtClean="0"/>
              <a:t>Område: CSR </a:t>
            </a:r>
          </a:p>
          <a:p>
            <a:r>
              <a:rPr lang="da-DK" dirty="0" smtClean="0"/>
              <a:t>Fag: Virksomhedsøkonomi og engelsk</a:t>
            </a:r>
            <a:endParaRPr lang="da-DK" dirty="0"/>
          </a:p>
        </p:txBody>
      </p:sp>
      <p:sp>
        <p:nvSpPr>
          <p:cNvPr id="7" name="Pladsholder til indhold 8"/>
          <p:cNvSpPr>
            <a:spLocks noGrp="1"/>
          </p:cNvSpPr>
          <p:nvPr>
            <p:ph sz="quarter" idx="2"/>
          </p:nvPr>
        </p:nvSpPr>
        <p:spPr>
          <a:xfrm>
            <a:off x="609600" y="1988840"/>
            <a:ext cx="8077200" cy="3581400"/>
          </a:xfrm>
        </p:spPr>
        <p:txBody>
          <a:bodyPr>
            <a:noAutofit/>
          </a:bodyPr>
          <a:lstStyle/>
          <a:p>
            <a:pPr marL="0" indent="0">
              <a:buNone/>
            </a:pPr>
            <a:r>
              <a:rPr lang="da-DK" sz="2800" b="1" dirty="0" smtClean="0">
                <a:solidFill>
                  <a:schemeClr val="tx2"/>
                </a:solidFill>
              </a:rPr>
              <a:t>Redegør for Nikes program for socialt ansvar.</a:t>
            </a:r>
          </a:p>
          <a:p>
            <a:pPr marL="0" indent="0">
              <a:buNone/>
            </a:pPr>
            <a:r>
              <a:rPr lang="da-DK" sz="2800" b="1" dirty="0" smtClean="0">
                <a:solidFill>
                  <a:schemeClr val="tx2"/>
                </a:solidFill>
              </a:rPr>
              <a:t>Foretag en regnskabsanalyse for Nike med fokus på indtjeningsevnen. Sammenhold programmet for socialt ansvar med regnskabsanalysen og diskuter om der er en konflikt mellem indtjeningsevne og socialt ansvar.</a:t>
            </a:r>
          </a:p>
          <a:p>
            <a:pPr marL="0" indent="0">
              <a:buNone/>
            </a:pPr>
            <a:r>
              <a:rPr lang="da-DK" sz="2800" b="1" dirty="0" smtClean="0">
                <a:solidFill>
                  <a:schemeClr val="tx2"/>
                </a:solidFill>
              </a:rPr>
              <a:t>Diskuter, med udgangspunkt i engelsksprogede kilder, for og imod brugen af CSR. </a:t>
            </a:r>
            <a:endParaRPr lang="da-DK" sz="2800" b="1" dirty="0">
              <a:solidFill>
                <a:schemeClr val="tx2"/>
              </a:solidFill>
            </a:endParaRPr>
          </a:p>
        </p:txBody>
      </p:sp>
    </p:spTree>
    <p:extLst>
      <p:ext uri="{BB962C8B-B14F-4D97-AF65-F5344CB8AC3E}">
        <p14:creationId xmlns:p14="http://schemas.microsoft.com/office/powerpoint/2010/main" val="203723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2</a:t>
            </a:r>
            <a:endParaRPr lang="da-DK" dirty="0"/>
          </a:p>
        </p:txBody>
      </p:sp>
      <p:sp>
        <p:nvSpPr>
          <p:cNvPr id="4" name="Pladsholder til indhold 3"/>
          <p:cNvSpPr>
            <a:spLocks noGrp="1"/>
          </p:cNvSpPr>
          <p:nvPr>
            <p:ph sz="quarter" idx="4"/>
          </p:nvPr>
        </p:nvSpPr>
        <p:spPr>
          <a:xfrm>
            <a:off x="26116" y="1772816"/>
            <a:ext cx="8856984" cy="4392488"/>
          </a:xfrm>
        </p:spPr>
        <p:txBody>
          <a:bodyPr>
            <a:noAutofit/>
          </a:bodyPr>
          <a:lstStyle/>
          <a:p>
            <a:pPr marL="0" indent="0">
              <a:buNone/>
            </a:pPr>
            <a:r>
              <a:rPr lang="da-DK" sz="1500" b="1" dirty="0" smtClean="0">
                <a:solidFill>
                  <a:schemeClr val="accent1"/>
                </a:solidFill>
              </a:rPr>
              <a:t>Min opgave er en tværfaglig opgave mellem virksomhedsøkonomi og engelsk, dog med størst vægt på virksomhedsøkonomi. Kildemæssigt baseres opgaven primært på </a:t>
            </a:r>
            <a:r>
              <a:rPr lang="da-DK" sz="1500" b="1" dirty="0">
                <a:solidFill>
                  <a:schemeClr val="accent1"/>
                </a:solidFill>
              </a:rPr>
              <a:t>følgende kilder: </a:t>
            </a:r>
            <a:r>
              <a:rPr lang="da-DK" sz="1500" b="1" dirty="0" smtClean="0">
                <a:solidFill>
                  <a:schemeClr val="accent1"/>
                </a:solidFill>
              </a:rPr>
              <a:t>Nikes hjemmeside, regnskaber og CSR-rapport fra Nike, 2 artikler fra henholdsvis New York Times og TIME samt en udsendelse om CSR fra BBC. </a:t>
            </a:r>
          </a:p>
          <a:p>
            <a:pPr marL="0" indent="0">
              <a:buNone/>
            </a:pPr>
            <a:r>
              <a:rPr lang="da-DK" sz="1500" b="1" dirty="0" smtClean="0">
                <a:solidFill>
                  <a:schemeClr val="accent1"/>
                </a:solidFill>
              </a:rPr>
              <a:t>De førstnævnte kilder er overvejende kvantitative, mens artikler og udsendelsen er af mere kvalitativ karakter. </a:t>
            </a:r>
          </a:p>
          <a:p>
            <a:pPr marL="0" indent="0">
              <a:buNone/>
            </a:pPr>
            <a:r>
              <a:rPr lang="da-DK" sz="1500" b="1" dirty="0" smtClean="0">
                <a:solidFill>
                  <a:schemeClr val="accent1"/>
                </a:solidFill>
              </a:rPr>
              <a:t>Kildekritisk er der nogle overvejelser i forbindelse med brugen af Nikes informationer om sig selv, da virksomheden naturligvis forsøger at fremstille sig selv i et positivt lys. For at få et mere nuanceret syn på virksomheden har jeg derfor også i anvendt enkelte internetkilder, der forholder sig kritisk til Nike. </a:t>
            </a:r>
          </a:p>
          <a:p>
            <a:pPr marL="0" indent="0">
              <a:buNone/>
            </a:pPr>
            <a:r>
              <a:rPr lang="da-DK" sz="1500" b="1" dirty="0" smtClean="0">
                <a:solidFill>
                  <a:schemeClr val="accent1"/>
                </a:solidFill>
              </a:rPr>
              <a:t>Artiklerne fra New York Times og Time har jeg fundet ved i første omgang at lave en søgning på nettet med følgende søgeord: …………. Efter at have skimmet 6 artikler valgte jeg artiklerne fra Time og New York Times ud fra, at de begge rummer forskellige typer af argumenter set fra forskellige aktørers perspektiv, samt at de supplerer hinanden med både argumenter for og imod brugen af CSR. </a:t>
            </a:r>
          </a:p>
          <a:p>
            <a:pPr marL="0" indent="0">
              <a:buNone/>
            </a:pPr>
            <a:r>
              <a:rPr lang="da-DK" sz="1500" b="1" dirty="0" smtClean="0">
                <a:solidFill>
                  <a:schemeClr val="accent1"/>
                </a:solidFill>
              </a:rPr>
              <a:t>Den overordnede metode, som anvendes i regnskabsanalysen er den virksomhedsøkonomiske analysemetode i form af en rentabilitetsanalyse, som består af udregningen af følgende 5 nøgletal: Afkastningsgrad ……..  Derudover inddrages begrebet miljøinteressenter og Carrolls pyramidemodel, da det …  </a:t>
            </a:r>
          </a:p>
          <a:p>
            <a:pPr marL="0" indent="0">
              <a:buNone/>
            </a:pPr>
            <a:r>
              <a:rPr lang="da-DK" sz="1500" b="1" dirty="0" smtClean="0">
                <a:solidFill>
                  <a:schemeClr val="accent1"/>
                </a:solidFill>
              </a:rPr>
              <a:t>I diskussionen anvendes argumentationsanalyse ved bl.a. at se på artiklernes brug af appelformer og retoriske virkemidler, da man herved ……. </a:t>
            </a:r>
          </a:p>
        </p:txBody>
      </p:sp>
      <p:pic>
        <p:nvPicPr>
          <p:cNvPr id="7" name="Picture 4" descr="http://studynet.tradium.dk/intranet/tradium/Design/Logo/jpg/Logo_multifarve.jpg"/>
          <p:cNvPicPr>
            <a:picLocks noChangeAspect="1" noChangeArrowheads="1"/>
          </p:cNvPicPr>
          <p:nvPr/>
        </p:nvPicPr>
        <p:blipFill>
          <a:blip r:embed="rId3" cstate="print"/>
          <a:srcRect/>
          <a:stretch>
            <a:fillRect/>
          </a:stretch>
        </p:blipFill>
        <p:spPr bwMode="auto">
          <a:xfrm>
            <a:off x="0" y="1196752"/>
            <a:ext cx="1008112" cy="364952"/>
          </a:xfrm>
          <a:prstGeom prst="rect">
            <a:avLst/>
          </a:prstGeom>
          <a:noFill/>
        </p:spPr>
      </p:pic>
      <p:sp>
        <p:nvSpPr>
          <p:cNvPr id="8" name="Pladsholder til tekst 4"/>
          <p:cNvSpPr>
            <a:spLocks noGrp="1"/>
          </p:cNvSpPr>
          <p:nvPr>
            <p:ph type="body" sz="quarter" idx="1"/>
          </p:nvPr>
        </p:nvSpPr>
        <p:spPr>
          <a:xfrm>
            <a:off x="3347864" y="482482"/>
            <a:ext cx="4464496" cy="640080"/>
          </a:xfrm>
        </p:spPr>
        <p:txBody>
          <a:bodyPr>
            <a:normAutofit/>
          </a:bodyPr>
          <a:lstStyle/>
          <a:p>
            <a:r>
              <a:rPr lang="da-DK" dirty="0" smtClean="0"/>
              <a:t>Følgende kunne indgå i et metodeafsnit.</a:t>
            </a:r>
            <a:endParaRPr lang="da-DK" dirty="0"/>
          </a:p>
        </p:txBody>
      </p:sp>
    </p:spTree>
    <p:extLst>
      <p:ext uri="{BB962C8B-B14F-4D97-AF65-F5344CB8AC3E}">
        <p14:creationId xmlns:p14="http://schemas.microsoft.com/office/powerpoint/2010/main" val="35187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a:xfrm>
            <a:off x="539552" y="3222466"/>
            <a:ext cx="8315201" cy="2736304"/>
          </a:xfrm>
        </p:spPr>
        <p:txBody>
          <a:bodyPr>
            <a:noAutofit/>
          </a:bodyPr>
          <a:lstStyle/>
          <a:p>
            <a:r>
              <a:rPr lang="da-DK" sz="3600" i="1" dirty="0" smtClean="0"/>
              <a:t>”I udarbejdelsen af opgaven har jeg anvendt kvantitative data i form af tal for antal sunkne skibe og tons forsyninger, der gik tabt. Herudover har jeg anvendt asymmetrisk komparation og kontekstredegørelse.” </a:t>
            </a:r>
          </a:p>
        </p:txBody>
      </p:sp>
      <p:sp>
        <p:nvSpPr>
          <p:cNvPr id="3" name="Titel 2"/>
          <p:cNvSpPr>
            <a:spLocks noGrp="1"/>
          </p:cNvSpPr>
          <p:nvPr>
            <p:ph type="title"/>
          </p:nvPr>
        </p:nvSpPr>
        <p:spPr/>
        <p:txBody>
          <a:bodyPr>
            <a:noAutofit/>
          </a:bodyPr>
          <a:lstStyle/>
          <a:p>
            <a:r>
              <a:rPr lang="da-DK" sz="3600" dirty="0" smtClean="0"/>
              <a:t>Eksempel 3 – ”klip” fra en SRP med matematik og samtidshistorie</a:t>
            </a:r>
            <a:endParaRPr lang="da-DK" sz="3600" dirty="0"/>
          </a:p>
        </p:txBody>
      </p:sp>
      <p:sp>
        <p:nvSpPr>
          <p:cNvPr id="4" name="Tekstfelt 3"/>
          <p:cNvSpPr txBox="1"/>
          <p:nvPr/>
        </p:nvSpPr>
        <p:spPr>
          <a:xfrm>
            <a:off x="539552" y="476672"/>
            <a:ext cx="8105873" cy="707886"/>
          </a:xfrm>
          <a:prstGeom prst="rect">
            <a:avLst/>
          </a:prstGeom>
          <a:noFill/>
        </p:spPr>
        <p:txBody>
          <a:bodyPr wrap="none" rtlCol="0">
            <a:spAutoFit/>
          </a:bodyPr>
          <a:lstStyle/>
          <a:p>
            <a:r>
              <a:rPr lang="da-DK" sz="4000" b="1" dirty="0" smtClean="0">
                <a:solidFill>
                  <a:schemeClr val="accent1">
                    <a:lumMod val="75000"/>
                  </a:schemeClr>
                </a:solidFill>
              </a:rPr>
              <a:t>HVOR KAN DET GØRES LIDT BEDRE?</a:t>
            </a:r>
            <a:endParaRPr lang="da-DK" sz="4000" b="1" dirty="0">
              <a:solidFill>
                <a:schemeClr val="accent1">
                  <a:lumMod val="75000"/>
                </a:schemeClr>
              </a:solidFill>
            </a:endParaRPr>
          </a:p>
        </p:txBody>
      </p:sp>
    </p:spTree>
    <p:extLst>
      <p:ext uri="{BB962C8B-B14F-4D97-AF65-F5344CB8AC3E}">
        <p14:creationId xmlns:p14="http://schemas.microsoft.com/office/powerpoint/2010/main" val="117208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a:xfrm>
            <a:off x="416529" y="2924944"/>
            <a:ext cx="8359047" cy="3168352"/>
          </a:xfrm>
        </p:spPr>
        <p:txBody>
          <a:bodyPr>
            <a:noAutofit/>
          </a:bodyPr>
          <a:lstStyle/>
          <a:p>
            <a:r>
              <a:rPr lang="da-DK" i="1" dirty="0" smtClean="0"/>
              <a:t>”Der er i den forbindelse bl.a. anvendt kvantitative data i form af en regnskabsanalyse og den komparative metode anvendes idet jeg sammenligner virksomheden med andre virksomheder. </a:t>
            </a:r>
          </a:p>
          <a:p>
            <a:r>
              <a:rPr lang="da-DK" i="1" dirty="0" smtClean="0"/>
              <a:t>Jeg har valgt at afgrænse mig til det danske marked i min vurdering af deres vækstmuligheder, og jeg har også valgt at afgrænse mig til de modeller, jeg finder mest relevante.”</a:t>
            </a:r>
          </a:p>
        </p:txBody>
      </p:sp>
      <p:sp>
        <p:nvSpPr>
          <p:cNvPr id="3" name="Titel 2"/>
          <p:cNvSpPr>
            <a:spLocks noGrp="1"/>
          </p:cNvSpPr>
          <p:nvPr>
            <p:ph type="title"/>
          </p:nvPr>
        </p:nvSpPr>
        <p:spPr/>
        <p:txBody>
          <a:bodyPr>
            <a:noAutofit/>
          </a:bodyPr>
          <a:lstStyle/>
          <a:p>
            <a:r>
              <a:rPr lang="da-DK" sz="3600" dirty="0" smtClean="0"/>
              <a:t>Eksempel 4 – ”klip” fra en SRP med afsætning og virksomhedsøkonomi</a:t>
            </a:r>
            <a:endParaRPr lang="da-DK" sz="3600" dirty="0"/>
          </a:p>
        </p:txBody>
      </p:sp>
      <p:sp>
        <p:nvSpPr>
          <p:cNvPr id="5" name="Tekstfelt 4"/>
          <p:cNvSpPr txBox="1"/>
          <p:nvPr/>
        </p:nvSpPr>
        <p:spPr>
          <a:xfrm>
            <a:off x="416529" y="408474"/>
            <a:ext cx="8105873" cy="707886"/>
          </a:xfrm>
          <a:prstGeom prst="rect">
            <a:avLst/>
          </a:prstGeom>
          <a:noFill/>
        </p:spPr>
        <p:txBody>
          <a:bodyPr wrap="none" rtlCol="0">
            <a:spAutoFit/>
          </a:bodyPr>
          <a:lstStyle/>
          <a:p>
            <a:r>
              <a:rPr lang="da-DK" sz="4000" b="1" dirty="0" smtClean="0">
                <a:solidFill>
                  <a:schemeClr val="accent1">
                    <a:lumMod val="75000"/>
                  </a:schemeClr>
                </a:solidFill>
              </a:rPr>
              <a:t>HVOR KAN DET GØRES LIDT BEDRE?</a:t>
            </a:r>
            <a:endParaRPr lang="da-DK" sz="4000" b="1" dirty="0">
              <a:solidFill>
                <a:schemeClr val="accent1">
                  <a:lumMod val="75000"/>
                </a:schemeClr>
              </a:solidFill>
            </a:endParaRPr>
          </a:p>
        </p:txBody>
      </p:sp>
    </p:spTree>
    <p:extLst>
      <p:ext uri="{BB962C8B-B14F-4D97-AF65-F5344CB8AC3E}">
        <p14:creationId xmlns:p14="http://schemas.microsoft.com/office/powerpoint/2010/main" val="385166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2"/>
          <a:srcRect l="22137" t="22641" r="9791" b="26172"/>
          <a:stretch/>
        </p:blipFill>
        <p:spPr>
          <a:xfrm>
            <a:off x="0" y="1651477"/>
            <a:ext cx="9144000" cy="3865756"/>
          </a:xfrm>
          <a:prstGeom prst="rect">
            <a:avLst/>
          </a:prstGeom>
        </p:spPr>
      </p:pic>
      <p:sp>
        <p:nvSpPr>
          <p:cNvPr id="2" name="Titel 1"/>
          <p:cNvSpPr>
            <a:spLocks noGrp="1"/>
          </p:cNvSpPr>
          <p:nvPr>
            <p:ph type="title"/>
          </p:nvPr>
        </p:nvSpPr>
        <p:spPr/>
        <p:txBody>
          <a:bodyPr>
            <a:normAutofit/>
          </a:bodyPr>
          <a:lstStyle/>
          <a:p>
            <a:r>
              <a:rPr lang="da-DK" dirty="0" smtClean="0"/>
              <a:t>Målene for SRP</a:t>
            </a:r>
            <a:endParaRPr lang="da-DK" dirty="0"/>
          </a:p>
        </p:txBody>
      </p:sp>
      <p:sp>
        <p:nvSpPr>
          <p:cNvPr id="5" name="Tekstfelt 4"/>
          <p:cNvSpPr txBox="1"/>
          <p:nvPr/>
        </p:nvSpPr>
        <p:spPr>
          <a:xfrm rot="20627087">
            <a:off x="5329331" y="5595567"/>
            <a:ext cx="3096344" cy="707886"/>
          </a:xfrm>
          <a:prstGeom prst="rect">
            <a:avLst/>
          </a:prstGeom>
          <a:noFill/>
        </p:spPr>
        <p:txBody>
          <a:bodyPr wrap="square" rtlCol="0">
            <a:spAutoFit/>
          </a:bodyPr>
          <a:lstStyle/>
          <a:p>
            <a:r>
              <a:rPr lang="da-DK" sz="4000" b="1" i="1" dirty="0" smtClean="0">
                <a:solidFill>
                  <a:srgbClr val="FF0000"/>
                </a:solidFill>
                <a:latin typeface="Gill Sans Ultra Bold" panose="020B0A02020104020203" pitchFamily="34" charset="0"/>
              </a:rPr>
              <a:t>GØR DET! </a:t>
            </a:r>
            <a:endParaRPr lang="da-DK" sz="4000" b="1" i="1" dirty="0">
              <a:solidFill>
                <a:srgbClr val="FF0000"/>
              </a:solidFill>
              <a:latin typeface="Gill Sans Ultra Bold" panose="020B0A02020104020203" pitchFamily="34" charset="0"/>
            </a:endParaRPr>
          </a:p>
        </p:txBody>
      </p:sp>
      <p:pic>
        <p:nvPicPr>
          <p:cNvPr id="6" name="Picture 4" descr="http://studynet.tradium.dk/intranet/tradium/Design/Logo/jpg/Logo_multifarve.jpg"/>
          <p:cNvPicPr>
            <a:picLocks noChangeAspect="1" noChangeArrowheads="1"/>
          </p:cNvPicPr>
          <p:nvPr/>
        </p:nvPicPr>
        <p:blipFill>
          <a:blip r:embed="rId3" cstate="print"/>
          <a:srcRect/>
          <a:stretch>
            <a:fillRect/>
          </a:stretch>
        </p:blipFill>
        <p:spPr bwMode="auto">
          <a:xfrm>
            <a:off x="0" y="1196752"/>
            <a:ext cx="1008112" cy="364952"/>
          </a:xfrm>
          <a:prstGeom prst="rect">
            <a:avLst/>
          </a:prstGeom>
          <a:noFill/>
        </p:spPr>
      </p:pic>
      <p:cxnSp>
        <p:nvCxnSpPr>
          <p:cNvPr id="8" name="Lige pilforbindelse 7"/>
          <p:cNvCxnSpPr/>
          <p:nvPr/>
        </p:nvCxnSpPr>
        <p:spPr>
          <a:xfrm>
            <a:off x="179512" y="4077072"/>
            <a:ext cx="360040" cy="0"/>
          </a:xfrm>
          <a:prstGeom prst="straightConnector1">
            <a:avLst/>
          </a:prstGeom>
          <a:ln w="2222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a:off x="179512" y="4581128"/>
            <a:ext cx="360040" cy="0"/>
          </a:xfrm>
          <a:prstGeom prst="straightConnector1">
            <a:avLst/>
          </a:prstGeom>
          <a:ln w="2222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39552" y="5013176"/>
            <a:ext cx="7488832" cy="646331"/>
          </a:xfrm>
          <a:prstGeom prst="rect">
            <a:avLst/>
          </a:prstGeom>
        </p:spPr>
        <p:txBody>
          <a:bodyPr wrap="square">
            <a:spAutoFit/>
          </a:bodyPr>
          <a:lstStyle/>
          <a:p>
            <a:r>
              <a:rPr lang="da-DK" dirty="0" smtClean="0">
                <a:hlinkClick r:id="rId2"/>
              </a:rPr>
              <a:t>http</a:t>
            </a:r>
            <a:r>
              <a:rPr lang="da-DK" dirty="0">
                <a:hlinkClick r:id="rId2"/>
              </a:rPr>
              <a:t>://</a:t>
            </a:r>
            <a:r>
              <a:rPr lang="da-DK" dirty="0" smtClean="0">
                <a:hlinkClick r:id="rId2"/>
              </a:rPr>
              <a:t>portal.tradium.dk/store-skriftlige-opgaver/srp/formaliakrav.aspx</a:t>
            </a:r>
            <a:endParaRPr lang="da-DK" dirty="0" smtClean="0"/>
          </a:p>
          <a:p>
            <a:endParaRPr lang="da-DK" dirty="0"/>
          </a:p>
        </p:txBody>
      </p:sp>
      <p:sp>
        <p:nvSpPr>
          <p:cNvPr id="5" name="Titel 1"/>
          <p:cNvSpPr txBox="1">
            <a:spLocks/>
          </p:cNvSpPr>
          <p:nvPr/>
        </p:nvSpPr>
        <p:spPr>
          <a:xfrm>
            <a:off x="683568" y="182786"/>
            <a:ext cx="7848872" cy="86995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da-DK" b="1" i="1" dirty="0" err="1" smtClean="0">
                <a:solidFill>
                  <a:schemeClr val="accent1"/>
                </a:solidFill>
              </a:rPr>
              <a:t>Formaliakrav</a:t>
            </a:r>
            <a:r>
              <a:rPr lang="da-DK" b="1" i="1" dirty="0" smtClean="0">
                <a:solidFill>
                  <a:schemeClr val="accent1"/>
                </a:solidFill>
              </a:rPr>
              <a:t> – krav til indledningen </a:t>
            </a:r>
          </a:p>
          <a:p>
            <a:pPr algn="ctr"/>
            <a:endParaRPr lang="da-DK" sz="2000" b="1" dirty="0" smtClean="0">
              <a:solidFill>
                <a:schemeClr val="accent1"/>
              </a:solidFill>
            </a:endParaRPr>
          </a:p>
          <a:p>
            <a:pPr algn="ctr"/>
            <a:r>
              <a:rPr lang="da-DK" sz="3200" b="1" dirty="0" smtClean="0">
                <a:solidFill>
                  <a:schemeClr val="accent1"/>
                </a:solidFill>
              </a:rPr>
              <a:t>Du</a:t>
            </a:r>
            <a:r>
              <a:rPr lang="da-DK" sz="3200" b="1" i="1" dirty="0" smtClean="0">
                <a:solidFill>
                  <a:schemeClr val="accent1"/>
                </a:solidFill>
              </a:rPr>
              <a:t> kan </a:t>
            </a:r>
            <a:r>
              <a:rPr lang="da-DK" sz="3200" b="1" dirty="0" smtClean="0">
                <a:solidFill>
                  <a:schemeClr val="accent1"/>
                </a:solidFill>
              </a:rPr>
              <a:t>fx inddrage følgende elementer:  </a:t>
            </a:r>
            <a:endParaRPr lang="da-DK" sz="3200" b="1" dirty="0">
              <a:solidFill>
                <a:schemeClr val="accent1"/>
              </a:solidFill>
            </a:endParaRPr>
          </a:p>
        </p:txBody>
      </p:sp>
      <p:pic>
        <p:nvPicPr>
          <p:cNvPr id="2" name="Billede 1"/>
          <p:cNvPicPr>
            <a:picLocks noChangeAspect="1"/>
          </p:cNvPicPr>
          <p:nvPr/>
        </p:nvPicPr>
        <p:blipFill rotWithShape="1">
          <a:blip r:embed="rId3"/>
          <a:srcRect r="4547"/>
          <a:stretch/>
        </p:blipFill>
        <p:spPr>
          <a:xfrm>
            <a:off x="251520" y="2780928"/>
            <a:ext cx="8712968" cy="1435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7158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Eksempel på indholdsfortegnelse</a:t>
            </a:r>
            <a:endParaRPr lang="da-DK" dirty="0"/>
          </a:p>
        </p:txBody>
      </p:sp>
      <p:pic>
        <p:nvPicPr>
          <p:cNvPr id="3" name="Billede 2"/>
          <p:cNvPicPr>
            <a:picLocks noChangeAspect="1"/>
          </p:cNvPicPr>
          <p:nvPr/>
        </p:nvPicPr>
        <p:blipFill rotWithShape="1">
          <a:blip r:embed="rId2"/>
          <a:srcRect l="366" t="398" r="-366" b="5502"/>
          <a:stretch/>
        </p:blipFill>
        <p:spPr>
          <a:xfrm>
            <a:off x="827584" y="1551856"/>
            <a:ext cx="7246298" cy="5306144"/>
          </a:xfrm>
          <a:prstGeom prst="rect">
            <a:avLst/>
          </a:prstGeom>
        </p:spPr>
      </p:pic>
    </p:spTree>
    <p:extLst>
      <p:ext uri="{BB962C8B-B14F-4D97-AF65-F5344CB8AC3E}">
        <p14:creationId xmlns:p14="http://schemas.microsoft.com/office/powerpoint/2010/main" val="164076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678" y="2346485"/>
            <a:ext cx="2632276" cy="2215511"/>
          </a:xfrm>
          <a:prstGeom prst="rect">
            <a:avLst/>
          </a:prstGeom>
        </p:spPr>
      </p:pic>
      <p:pic>
        <p:nvPicPr>
          <p:cNvPr id="10" name="Billede 9"/>
          <p:cNvPicPr>
            <a:picLocks noChangeAspect="1"/>
          </p:cNvPicPr>
          <p:nvPr/>
        </p:nvPicPr>
        <p:blipFill rotWithShape="1">
          <a:blip r:embed="rId4" cstate="print">
            <a:extLst>
              <a:ext uri="{28A0092B-C50C-407E-A947-70E740481C1C}">
                <a14:useLocalDpi xmlns:a14="http://schemas.microsoft.com/office/drawing/2010/main" val="0"/>
              </a:ext>
            </a:extLst>
          </a:blip>
          <a:srcRect l="12478" t="1916" r="16138" b="8045"/>
          <a:stretch/>
        </p:blipFill>
        <p:spPr>
          <a:xfrm rot="20445700">
            <a:off x="136896" y="846765"/>
            <a:ext cx="3074276" cy="5828143"/>
          </a:xfrm>
          <a:prstGeom prst="rect">
            <a:avLst/>
          </a:prstGeom>
        </p:spPr>
      </p:pic>
      <p:sp>
        <p:nvSpPr>
          <p:cNvPr id="2" name="Titel 1"/>
          <p:cNvSpPr>
            <a:spLocks noGrp="1"/>
          </p:cNvSpPr>
          <p:nvPr>
            <p:ph type="title" idx="4294967295"/>
          </p:nvPr>
        </p:nvSpPr>
        <p:spPr>
          <a:xfrm>
            <a:off x="1066800" y="349250"/>
            <a:ext cx="8077200" cy="869950"/>
          </a:xfrm>
        </p:spPr>
        <p:txBody>
          <a:bodyPr/>
          <a:lstStyle/>
          <a:p>
            <a:r>
              <a:rPr lang="da-DK" b="1" i="1" dirty="0" smtClean="0">
                <a:solidFill>
                  <a:schemeClr val="accent1"/>
                </a:solidFill>
              </a:rPr>
              <a:t>Metode = Opskrift</a:t>
            </a:r>
            <a:endParaRPr lang="da-DK" b="1" i="1" dirty="0">
              <a:solidFill>
                <a:schemeClr val="accent1"/>
              </a:solidFill>
            </a:endParaRPr>
          </a:p>
        </p:txBody>
      </p:sp>
      <p:sp>
        <p:nvSpPr>
          <p:cNvPr id="9" name="Tekstfelt 8"/>
          <p:cNvSpPr txBox="1"/>
          <p:nvPr/>
        </p:nvSpPr>
        <p:spPr>
          <a:xfrm>
            <a:off x="6876832" y="6376173"/>
            <a:ext cx="2013180" cy="307777"/>
          </a:xfrm>
          <a:prstGeom prst="rect">
            <a:avLst/>
          </a:prstGeom>
          <a:noFill/>
        </p:spPr>
        <p:txBody>
          <a:bodyPr wrap="none" rtlCol="0">
            <a:spAutoFit/>
          </a:bodyPr>
          <a:lstStyle/>
          <a:p>
            <a:r>
              <a:rPr lang="da-DK" sz="1400" dirty="0" smtClean="0"/>
              <a:t>Billeder:  © Colourbox.dk</a:t>
            </a:r>
            <a:endParaRPr lang="da-DK" sz="1400" dirty="0"/>
          </a:p>
        </p:txBody>
      </p:sp>
      <p:pic>
        <p:nvPicPr>
          <p:cNvPr id="3" name="Billede 2"/>
          <p:cNvPicPr>
            <a:picLocks noChangeAspect="1"/>
          </p:cNvPicPr>
          <p:nvPr/>
        </p:nvPicPr>
        <p:blipFill rotWithShape="1">
          <a:blip r:embed="rId5" cstate="print">
            <a:extLst>
              <a:ext uri="{28A0092B-C50C-407E-A947-70E740481C1C}">
                <a14:useLocalDpi xmlns:a14="http://schemas.microsoft.com/office/drawing/2010/main" val="0"/>
              </a:ext>
            </a:extLst>
          </a:blip>
          <a:srcRect l="25764" t="11444" r="9432" b="11079"/>
          <a:stretch/>
        </p:blipFill>
        <p:spPr>
          <a:xfrm rot="1327629">
            <a:off x="6183989" y="2855612"/>
            <a:ext cx="1126834" cy="2020530"/>
          </a:xfrm>
          <a:prstGeom prst="rect">
            <a:avLst/>
          </a:prstGeom>
        </p:spPr>
      </p:pic>
      <p:pic>
        <p:nvPicPr>
          <p:cNvPr id="12" name="Bille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5631" y="329417"/>
            <a:ext cx="3628916" cy="2414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Bille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3" y="4044619"/>
            <a:ext cx="1916657" cy="1437493"/>
          </a:xfrm>
          <a:prstGeom prst="rect">
            <a:avLst/>
          </a:prstGeom>
        </p:spPr>
      </p:pic>
      <p:pic>
        <p:nvPicPr>
          <p:cNvPr id="14" name="Billed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1031" y="4979406"/>
            <a:ext cx="1835117" cy="1597775"/>
          </a:xfrm>
          <a:prstGeom prst="rect">
            <a:avLst/>
          </a:prstGeom>
        </p:spPr>
      </p:pic>
      <p:sp>
        <p:nvSpPr>
          <p:cNvPr id="4" name="Rektangel 3"/>
          <p:cNvSpPr/>
          <p:nvPr/>
        </p:nvSpPr>
        <p:spPr>
          <a:xfrm rot="19803800">
            <a:off x="1284578" y="3520768"/>
            <a:ext cx="1767047" cy="2585323"/>
          </a:xfrm>
          <a:prstGeom prst="rect">
            <a:avLst/>
          </a:prstGeom>
        </p:spPr>
        <p:txBody>
          <a:bodyPr wrap="square">
            <a:spAutoFit/>
          </a:bodyPr>
          <a:lstStyle/>
          <a:p>
            <a:r>
              <a:rPr lang="da-DK" b="1" dirty="0">
                <a:solidFill>
                  <a:schemeClr val="accent1"/>
                </a:solidFill>
              </a:rPr>
              <a:t>En struktureret </a:t>
            </a:r>
            <a:endParaRPr lang="da-DK" b="1" dirty="0" smtClean="0">
              <a:solidFill>
                <a:schemeClr val="accent1"/>
              </a:solidFill>
            </a:endParaRPr>
          </a:p>
          <a:p>
            <a:r>
              <a:rPr lang="da-DK" b="1" dirty="0" smtClean="0">
                <a:solidFill>
                  <a:schemeClr val="accent1"/>
                </a:solidFill>
              </a:rPr>
              <a:t>og systematisk </a:t>
            </a:r>
            <a:r>
              <a:rPr lang="da-DK" b="1" dirty="0">
                <a:solidFill>
                  <a:schemeClr val="accent1"/>
                </a:solidFill>
              </a:rPr>
              <a:t>fremgangsmåde i forbindelse </a:t>
            </a:r>
            <a:r>
              <a:rPr lang="da-DK" b="1" dirty="0" smtClean="0">
                <a:solidFill>
                  <a:schemeClr val="accent1"/>
                </a:solidFill>
              </a:rPr>
              <a:t>med </a:t>
            </a:r>
            <a:r>
              <a:rPr lang="da-DK" b="1" dirty="0">
                <a:solidFill>
                  <a:srgbClr val="00B050"/>
                </a:solidFill>
              </a:rPr>
              <a:t>indsamling </a:t>
            </a:r>
            <a:r>
              <a:rPr lang="da-DK" b="1" dirty="0">
                <a:solidFill>
                  <a:schemeClr val="accent1"/>
                </a:solidFill>
              </a:rPr>
              <a:t>og </a:t>
            </a:r>
            <a:r>
              <a:rPr lang="da-DK" b="1" dirty="0" smtClean="0">
                <a:solidFill>
                  <a:srgbClr val="00B0F0"/>
                </a:solidFill>
              </a:rPr>
              <a:t>anvendelse</a:t>
            </a:r>
            <a:r>
              <a:rPr lang="da-DK" b="1" dirty="0" smtClean="0">
                <a:solidFill>
                  <a:schemeClr val="accent1"/>
                </a:solidFill>
              </a:rPr>
              <a:t> </a:t>
            </a:r>
            <a:r>
              <a:rPr lang="da-DK" b="1" dirty="0">
                <a:solidFill>
                  <a:schemeClr val="accent1"/>
                </a:solidFill>
              </a:rPr>
              <a:t>af </a:t>
            </a:r>
            <a:r>
              <a:rPr lang="da-DK" b="1" dirty="0" err="1" smtClean="0">
                <a:solidFill>
                  <a:schemeClr val="accent1"/>
                </a:solidFill>
              </a:rPr>
              <a:t>data-materiale</a:t>
            </a:r>
            <a:r>
              <a:rPr lang="da-DK" b="1" dirty="0">
                <a:solidFill>
                  <a:schemeClr val="accent1"/>
                </a:solidFill>
              </a:rPr>
              <a:t>.</a:t>
            </a:r>
          </a:p>
          <a:p>
            <a:endParaRPr lang="da-DK" dirty="0"/>
          </a:p>
        </p:txBody>
      </p:sp>
    </p:spTree>
    <p:extLst>
      <p:ext uri="{BB962C8B-B14F-4D97-AF65-F5344CB8AC3E}">
        <p14:creationId xmlns:p14="http://schemas.microsoft.com/office/powerpoint/2010/main" val="1311067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 taksonomiske niveauer</a:t>
            </a:r>
            <a:endParaRPr lang="da-DK" dirty="0"/>
          </a:p>
        </p:txBody>
      </p:sp>
      <p:pic>
        <p:nvPicPr>
          <p:cNvPr id="12" name="Billede 11"/>
          <p:cNvPicPr>
            <a:picLocks noChangeAspect="1"/>
          </p:cNvPicPr>
          <p:nvPr/>
        </p:nvPicPr>
        <p:blipFill rotWithShape="1">
          <a:blip r:embed="rId2"/>
          <a:srcRect l="29332" t="28547" r="27501" b="10423"/>
          <a:stretch/>
        </p:blipFill>
        <p:spPr>
          <a:xfrm>
            <a:off x="1481944" y="1556792"/>
            <a:ext cx="6408712" cy="5094104"/>
          </a:xfrm>
          <a:prstGeom prst="rect">
            <a:avLst/>
          </a:prstGeom>
        </p:spPr>
      </p:pic>
    </p:spTree>
    <p:extLst>
      <p:ext uri="{BB962C8B-B14F-4D97-AF65-F5344CB8AC3E}">
        <p14:creationId xmlns:p14="http://schemas.microsoft.com/office/powerpoint/2010/main" val="3628350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0010" y="326802"/>
            <a:ext cx="8077200" cy="869950"/>
          </a:xfrm>
        </p:spPr>
        <p:txBody>
          <a:bodyPr/>
          <a:lstStyle/>
          <a:p>
            <a:r>
              <a:rPr lang="da-DK" b="1" i="1" dirty="0" smtClean="0">
                <a:solidFill>
                  <a:srgbClr val="00B050"/>
                </a:solidFill>
              </a:rPr>
              <a:t>Indsamlingsmetoder</a:t>
            </a:r>
            <a:endParaRPr lang="da-DK" b="1" i="1" dirty="0">
              <a:solidFill>
                <a:srgbClr val="00B050"/>
              </a:solidFill>
            </a:endParaRPr>
          </a:p>
        </p:txBody>
      </p:sp>
      <p:pic>
        <p:nvPicPr>
          <p:cNvPr id="6" name="Picture 4" descr="http://studynet.tradium.dk/intranet/tradium/Design/Logo/jpg/Logo_multifarve.jpg"/>
          <p:cNvPicPr>
            <a:picLocks noChangeAspect="1" noChangeArrowheads="1"/>
          </p:cNvPicPr>
          <p:nvPr/>
        </p:nvPicPr>
        <p:blipFill>
          <a:blip r:embed="rId3" cstate="print"/>
          <a:srcRect/>
          <a:stretch>
            <a:fillRect/>
          </a:stretch>
        </p:blipFill>
        <p:spPr bwMode="auto">
          <a:xfrm>
            <a:off x="0" y="1196752"/>
            <a:ext cx="1008112" cy="364952"/>
          </a:xfrm>
          <a:prstGeom prst="rect">
            <a:avLst/>
          </a:prstGeom>
          <a:noFill/>
        </p:spPr>
      </p:pic>
      <p:sp>
        <p:nvSpPr>
          <p:cNvPr id="7" name="Tekstfelt 6"/>
          <p:cNvSpPr txBox="1"/>
          <p:nvPr/>
        </p:nvSpPr>
        <p:spPr>
          <a:xfrm>
            <a:off x="5220072" y="1997693"/>
            <a:ext cx="3696411" cy="4524315"/>
          </a:xfrm>
          <a:prstGeom prst="rect">
            <a:avLst/>
          </a:prstGeom>
          <a:noFill/>
        </p:spPr>
        <p:txBody>
          <a:bodyPr wrap="square" rtlCol="0">
            <a:spAutoFit/>
          </a:bodyPr>
          <a:lstStyle/>
          <a:p>
            <a:pPr marL="457200" indent="-457200">
              <a:buFont typeface="Arial" panose="020B0604020202020204" pitchFamily="34" charset="0"/>
              <a:buChar char="•"/>
            </a:pPr>
            <a:r>
              <a:rPr lang="da-DK" sz="3200" dirty="0" smtClean="0">
                <a:solidFill>
                  <a:schemeClr val="accent1"/>
                </a:solidFill>
              </a:rPr>
              <a:t>Hvor og hvordan har du fundet dine kilder/data?</a:t>
            </a:r>
          </a:p>
          <a:p>
            <a:pPr marL="457200" indent="-457200">
              <a:buFont typeface="Arial" panose="020B0604020202020204" pitchFamily="34" charset="0"/>
              <a:buChar char="•"/>
            </a:pPr>
            <a:r>
              <a:rPr lang="da-DK" sz="3200" dirty="0" smtClean="0">
                <a:solidFill>
                  <a:schemeClr val="accent1"/>
                </a:solidFill>
              </a:rPr>
              <a:t>Hvilke type data er der tale om? </a:t>
            </a:r>
          </a:p>
          <a:p>
            <a:pPr marL="457200" indent="-457200">
              <a:buFont typeface="Arial" panose="020B0604020202020204" pitchFamily="34" charset="0"/>
              <a:buChar char="•"/>
            </a:pPr>
            <a:r>
              <a:rPr lang="da-DK" sz="3200" dirty="0" smtClean="0">
                <a:solidFill>
                  <a:schemeClr val="accent1"/>
                </a:solidFill>
              </a:rPr>
              <a:t>Hvordan </a:t>
            </a:r>
            <a:r>
              <a:rPr lang="da-DK" sz="3200" dirty="0">
                <a:solidFill>
                  <a:schemeClr val="accent1"/>
                </a:solidFill>
              </a:rPr>
              <a:t>forholder du dig til data?</a:t>
            </a:r>
          </a:p>
          <a:p>
            <a:pPr marL="457200" indent="-457200">
              <a:buFont typeface="Arial" panose="020B0604020202020204" pitchFamily="34" charset="0"/>
              <a:buChar char="•"/>
            </a:pPr>
            <a:endParaRPr lang="da-DK" sz="3200" dirty="0" smtClean="0"/>
          </a:p>
          <a:p>
            <a:endParaRPr lang="da-DK" sz="3200" dirty="0"/>
          </a:p>
        </p:txBody>
      </p:sp>
      <p:sp>
        <p:nvSpPr>
          <p:cNvPr id="8" name="Tekstfelt 7"/>
          <p:cNvSpPr txBox="1"/>
          <p:nvPr/>
        </p:nvSpPr>
        <p:spPr>
          <a:xfrm>
            <a:off x="323528" y="5560981"/>
            <a:ext cx="1904176" cy="307777"/>
          </a:xfrm>
          <a:prstGeom prst="rect">
            <a:avLst/>
          </a:prstGeom>
          <a:noFill/>
        </p:spPr>
        <p:txBody>
          <a:bodyPr wrap="none" rtlCol="0">
            <a:spAutoFit/>
          </a:bodyPr>
          <a:lstStyle/>
          <a:p>
            <a:r>
              <a:rPr lang="da-DK" sz="1400" dirty="0" smtClean="0"/>
              <a:t>Billede: © Colourbox.dk</a:t>
            </a:r>
            <a:endParaRPr lang="da-DK" sz="1400"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85993"/>
            <a:ext cx="4499535" cy="3374988"/>
          </a:xfrm>
          <a:prstGeom prst="rect">
            <a:avLst/>
          </a:prstGeom>
        </p:spPr>
      </p:pic>
    </p:spTree>
    <p:extLst>
      <p:ext uri="{BB962C8B-B14F-4D97-AF65-F5344CB8AC3E}">
        <p14:creationId xmlns:p14="http://schemas.microsoft.com/office/powerpoint/2010/main" val="110111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0010" y="326802"/>
            <a:ext cx="8077200" cy="869950"/>
          </a:xfrm>
        </p:spPr>
        <p:txBody>
          <a:bodyPr/>
          <a:lstStyle/>
          <a:p>
            <a:r>
              <a:rPr lang="da-DK" b="1" i="1" dirty="0" smtClean="0">
                <a:solidFill>
                  <a:srgbClr val="00B0F0"/>
                </a:solidFill>
              </a:rPr>
              <a:t>Anvendelsesmetoder</a:t>
            </a:r>
            <a:endParaRPr lang="da-DK" b="1" i="1" dirty="0">
              <a:solidFill>
                <a:srgbClr val="00B0F0"/>
              </a:solidFill>
            </a:endParaRPr>
          </a:p>
        </p:txBody>
      </p:sp>
      <p:pic>
        <p:nvPicPr>
          <p:cNvPr id="6" name="Picture 4" descr="http://studynet.tradium.dk/intranet/tradium/Design/Logo/jpg/Logo_multifarve.jpg"/>
          <p:cNvPicPr>
            <a:picLocks noChangeAspect="1" noChangeArrowheads="1"/>
          </p:cNvPicPr>
          <p:nvPr/>
        </p:nvPicPr>
        <p:blipFill>
          <a:blip r:embed="rId3" cstate="print"/>
          <a:srcRect/>
          <a:stretch>
            <a:fillRect/>
          </a:stretch>
        </p:blipFill>
        <p:spPr bwMode="auto">
          <a:xfrm>
            <a:off x="0" y="1196752"/>
            <a:ext cx="1008112" cy="364952"/>
          </a:xfrm>
          <a:prstGeom prst="rect">
            <a:avLst/>
          </a:prstGeom>
          <a:noFill/>
        </p:spPr>
      </p:pic>
      <p:sp>
        <p:nvSpPr>
          <p:cNvPr id="7" name="Tekstfelt 6"/>
          <p:cNvSpPr txBox="1"/>
          <p:nvPr/>
        </p:nvSpPr>
        <p:spPr>
          <a:xfrm>
            <a:off x="979387" y="1615932"/>
            <a:ext cx="7647676" cy="3046988"/>
          </a:xfrm>
          <a:prstGeom prst="rect">
            <a:avLst/>
          </a:prstGeom>
          <a:noFill/>
        </p:spPr>
        <p:txBody>
          <a:bodyPr wrap="square" rtlCol="0">
            <a:spAutoFit/>
          </a:bodyPr>
          <a:lstStyle/>
          <a:p>
            <a:r>
              <a:rPr lang="da-DK" sz="3200" b="1" dirty="0" smtClean="0">
                <a:solidFill>
                  <a:schemeClr val="accent1"/>
                </a:solidFill>
              </a:rPr>
              <a:t>Hvordan</a:t>
            </a:r>
            <a:r>
              <a:rPr lang="da-DK" sz="3200" dirty="0" smtClean="0">
                <a:solidFill>
                  <a:schemeClr val="accent1"/>
                </a:solidFill>
              </a:rPr>
              <a:t> har du arbejdet med og analyseret </a:t>
            </a:r>
            <a:r>
              <a:rPr lang="da-DK" sz="3200" dirty="0" smtClean="0">
                <a:solidFill>
                  <a:schemeClr val="accent1"/>
                </a:solidFill>
              </a:rPr>
              <a:t>indsamlede data/kilder?</a:t>
            </a:r>
            <a:endParaRPr lang="da-DK" sz="3200" dirty="0" smtClean="0">
              <a:solidFill>
                <a:schemeClr val="accent1"/>
              </a:solidFill>
            </a:endParaRPr>
          </a:p>
          <a:p>
            <a:r>
              <a:rPr lang="da-DK" sz="3200" dirty="0" smtClean="0">
                <a:solidFill>
                  <a:schemeClr val="accent1"/>
                </a:solidFill>
              </a:rPr>
              <a:t>- Herunder hvad har du fx anvendt af fagenes begreber</a:t>
            </a:r>
            <a:r>
              <a:rPr lang="da-DK" sz="3200" dirty="0" smtClean="0">
                <a:solidFill>
                  <a:schemeClr val="accent1"/>
                </a:solidFill>
              </a:rPr>
              <a:t>, teorier og </a:t>
            </a:r>
            <a:r>
              <a:rPr lang="da-DK" sz="3200" dirty="0" smtClean="0">
                <a:solidFill>
                  <a:schemeClr val="accent1"/>
                </a:solidFill>
              </a:rPr>
              <a:t>modeller?</a:t>
            </a:r>
          </a:p>
          <a:p>
            <a:endParaRPr lang="da-DK" sz="3200" dirty="0" smtClean="0">
              <a:solidFill>
                <a:schemeClr val="accent1"/>
              </a:solidFill>
            </a:endParaRPr>
          </a:p>
          <a:p>
            <a:r>
              <a:rPr lang="da-DK" sz="3200" dirty="0" smtClean="0">
                <a:solidFill>
                  <a:schemeClr val="accent1"/>
                </a:solidFill>
              </a:rPr>
              <a:t>Og </a:t>
            </a:r>
            <a:r>
              <a:rPr lang="da-DK" sz="3200" b="1" dirty="0" smtClean="0">
                <a:solidFill>
                  <a:schemeClr val="accent1"/>
                </a:solidFill>
              </a:rPr>
              <a:t>hvorfor</a:t>
            </a:r>
            <a:r>
              <a:rPr lang="da-DK" sz="3200" dirty="0" smtClean="0">
                <a:solidFill>
                  <a:schemeClr val="accent1"/>
                </a:solidFill>
              </a:rPr>
              <a:t> har du anvendt det, som du har?</a:t>
            </a:r>
            <a:endParaRPr lang="da-DK" sz="3200" dirty="0">
              <a:solidFill>
                <a:schemeClr val="accent1"/>
              </a:solidFill>
            </a:endParaRPr>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917" y="4625846"/>
            <a:ext cx="2580199" cy="1647231"/>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8339" y="4963828"/>
            <a:ext cx="2721069" cy="1814292"/>
          </a:xfrm>
          <a:prstGeom prst="rect">
            <a:avLst/>
          </a:prstGeom>
        </p:spPr>
      </p:pic>
      <p:sp>
        <p:nvSpPr>
          <p:cNvPr id="9" name="Tekstfelt 8"/>
          <p:cNvSpPr txBox="1"/>
          <p:nvPr/>
        </p:nvSpPr>
        <p:spPr>
          <a:xfrm>
            <a:off x="6987473" y="6470343"/>
            <a:ext cx="1963486" cy="307777"/>
          </a:xfrm>
          <a:prstGeom prst="rect">
            <a:avLst/>
          </a:prstGeom>
          <a:noFill/>
        </p:spPr>
        <p:txBody>
          <a:bodyPr wrap="none" rtlCol="0">
            <a:spAutoFit/>
          </a:bodyPr>
          <a:lstStyle/>
          <a:p>
            <a:r>
              <a:rPr lang="da-DK" sz="1400" dirty="0" smtClean="0"/>
              <a:t>Billeder: © Colourbox.dk</a:t>
            </a:r>
            <a:endParaRPr lang="da-DK" sz="1400" dirty="0"/>
          </a:p>
        </p:txBody>
      </p:sp>
    </p:spTree>
    <p:extLst>
      <p:ext uri="{BB962C8B-B14F-4D97-AF65-F5344CB8AC3E}">
        <p14:creationId xmlns:p14="http://schemas.microsoft.com/office/powerpoint/2010/main" val="356255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a:t>
            </a:r>
            <a:r>
              <a:rPr lang="da-DK" sz="3200" dirty="0" smtClean="0"/>
              <a:t>– Afsætning-engelsk </a:t>
            </a:r>
            <a:endParaRPr lang="da-DK" sz="3200" dirty="0"/>
          </a:p>
        </p:txBody>
      </p:sp>
      <p:sp>
        <p:nvSpPr>
          <p:cNvPr id="3" name="Pladsholder til indhold 2"/>
          <p:cNvSpPr>
            <a:spLocks noGrp="1"/>
          </p:cNvSpPr>
          <p:nvPr>
            <p:ph sz="quarter" idx="1"/>
          </p:nvPr>
        </p:nvSpPr>
        <p:spPr>
          <a:xfrm>
            <a:off x="612648" y="1772816"/>
            <a:ext cx="8153400" cy="4495800"/>
          </a:xfrm>
        </p:spPr>
        <p:txBody>
          <a:bodyPr>
            <a:normAutofit fontScale="92500"/>
          </a:bodyPr>
          <a:lstStyle/>
          <a:p>
            <a:pPr marL="0" indent="0">
              <a:buNone/>
            </a:pPr>
            <a:r>
              <a:rPr lang="da-DK" b="1" dirty="0" smtClean="0">
                <a:solidFill>
                  <a:schemeClr val="tx2"/>
                </a:solidFill>
              </a:rPr>
              <a:t>… </a:t>
            </a:r>
            <a:r>
              <a:rPr lang="da-DK" b="1" dirty="0" smtClean="0">
                <a:solidFill>
                  <a:schemeClr val="tx2"/>
                </a:solidFill>
              </a:rPr>
              <a:t>analyse </a:t>
            </a:r>
            <a:r>
              <a:rPr lang="da-DK" b="1" dirty="0" smtClean="0">
                <a:solidFill>
                  <a:schemeClr val="tx2"/>
                </a:solidFill>
              </a:rPr>
              <a:t>af en amerikansk og en dansk virksomheds brug af de sociale medier i deres markedsføring.</a:t>
            </a:r>
          </a:p>
          <a:p>
            <a:pPr marL="0" indent="0">
              <a:buNone/>
            </a:pPr>
            <a:endParaRPr lang="da-DK" b="1" dirty="0" smtClean="0"/>
          </a:p>
          <a:p>
            <a:pPr marL="0" indent="0">
              <a:buNone/>
            </a:pPr>
            <a:r>
              <a:rPr lang="da-DK" dirty="0" smtClean="0">
                <a:solidFill>
                  <a:schemeClr val="tx2"/>
                </a:solidFill>
              </a:rPr>
              <a:t>Anvendelsesmetode i analysen: </a:t>
            </a:r>
          </a:p>
          <a:p>
            <a:r>
              <a:rPr lang="da-DK" dirty="0" smtClean="0">
                <a:solidFill>
                  <a:schemeClr val="tx2"/>
                </a:solidFill>
              </a:rPr>
              <a:t>Komparativ analyse – ligheder og forskelle</a:t>
            </a:r>
          </a:p>
          <a:p>
            <a:r>
              <a:rPr lang="da-DK" dirty="0" smtClean="0">
                <a:solidFill>
                  <a:schemeClr val="tx2"/>
                </a:solidFill>
              </a:rPr>
              <a:t>Kvalitativt</a:t>
            </a:r>
          </a:p>
          <a:p>
            <a:r>
              <a:rPr lang="da-DK" dirty="0" smtClean="0">
                <a:solidFill>
                  <a:schemeClr val="tx2"/>
                </a:solidFill>
              </a:rPr>
              <a:t>Kulturteori – fx. Halls eller Hofstede (fra engelsk)</a:t>
            </a:r>
          </a:p>
          <a:p>
            <a:r>
              <a:rPr lang="da-DK" dirty="0" smtClean="0">
                <a:solidFill>
                  <a:schemeClr val="tx2"/>
                </a:solidFill>
              </a:rPr>
              <a:t>Promotion – fx valg af kommunikationsindhold eller kommunikationsmodel (fra afsætning)</a:t>
            </a:r>
          </a:p>
          <a:p>
            <a:endParaRPr lang="da-DK" dirty="0" smtClean="0"/>
          </a:p>
          <a:p>
            <a:pPr marL="0" indent="0">
              <a:buNone/>
            </a:pPr>
            <a:endParaRPr lang="da-DK" dirty="0"/>
          </a:p>
        </p:txBody>
      </p:sp>
    </p:spTree>
    <p:extLst>
      <p:ext uri="{BB962C8B-B14F-4D97-AF65-F5344CB8AC3E}">
        <p14:creationId xmlns:p14="http://schemas.microsoft.com/office/powerpoint/2010/main" val="22530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2480</TotalTime>
  <Words>941</Words>
  <Application>Microsoft Office PowerPoint</Application>
  <PresentationFormat>Skærmshow (4:3)</PresentationFormat>
  <Paragraphs>127</Paragraphs>
  <Slides>19</Slides>
  <Notes>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Arial</vt:lpstr>
      <vt:lpstr>Calibri</vt:lpstr>
      <vt:lpstr>Gill Sans Ultra Bold</vt:lpstr>
      <vt:lpstr>Tw Cen MT</vt:lpstr>
      <vt:lpstr>Wingdings</vt:lpstr>
      <vt:lpstr>Wingdings 2</vt:lpstr>
      <vt:lpstr>Median</vt:lpstr>
      <vt:lpstr>Metode i SRP</vt:lpstr>
      <vt:lpstr>Målene for SRP</vt:lpstr>
      <vt:lpstr>PowerPoint-præsentation</vt:lpstr>
      <vt:lpstr>Eksempel på indholdsfortegnelse</vt:lpstr>
      <vt:lpstr>Metode = Opskrift</vt:lpstr>
      <vt:lpstr>De taksonomiske niveauer</vt:lpstr>
      <vt:lpstr>Indsamlingsmetoder</vt:lpstr>
      <vt:lpstr>Anvendelsesmetoder</vt:lpstr>
      <vt:lpstr>Eksempel – Afsætning-engelsk </vt:lpstr>
      <vt:lpstr>Overordnet – 3 typer af faglige metoder</vt:lpstr>
      <vt:lpstr>HHX fagenes placering</vt:lpstr>
      <vt:lpstr>De 2 relevante</vt:lpstr>
      <vt:lpstr>PowerPoint-præsentation</vt:lpstr>
      <vt:lpstr>Eksempel 1</vt:lpstr>
      <vt:lpstr>Eksempel 1</vt:lpstr>
      <vt:lpstr>Eksempel 2</vt:lpstr>
      <vt:lpstr>Eksempel 2</vt:lpstr>
      <vt:lpstr>Eksempel 3 – ”klip” fra en SRP med matematik og samtidshistorie</vt:lpstr>
      <vt:lpstr>Eksempel 4 – ”klip” fra en SRP med afsætning og virksomhedsøkonomi</vt:lpstr>
    </vt:vector>
  </TitlesOfParts>
  <Company>Tradium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Samfundsvidenskabelig metode</dc:title>
  <dc:creator>.</dc:creator>
  <cp:lastModifiedBy>Anja Gammelby</cp:lastModifiedBy>
  <cp:revision>259</cp:revision>
  <cp:lastPrinted>2014-12-04T08:19:50Z</cp:lastPrinted>
  <dcterms:created xsi:type="dcterms:W3CDTF">2011-02-08T11:56:16Z</dcterms:created>
  <dcterms:modified xsi:type="dcterms:W3CDTF">2018-10-22T13:52:35Z</dcterms:modified>
</cp:coreProperties>
</file>