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75" r:id="rId11"/>
    <p:sldId id="290" r:id="rId12"/>
    <p:sldId id="285" r:id="rId13"/>
    <p:sldId id="274" r:id="rId14"/>
    <p:sldId id="283" r:id="rId15"/>
    <p:sldId id="287" r:id="rId16"/>
  </p:sldIdLst>
  <p:sldSz cx="9144000" cy="6858000" type="screen4x3"/>
  <p:notesSz cx="666273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Mørkt layout 1 - Markering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llemlayout 1 - Marker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D8C2B-B2C1-4D84-A448-6E58D39023FA}" type="doc">
      <dgm:prSet loTypeId="urn:microsoft.com/office/officeart/2005/8/layout/funnel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da-DK"/>
        </a:p>
      </dgm:t>
    </dgm:pt>
    <dgm:pt modelId="{FB990646-CBF0-4342-BEAB-833719FE4397}">
      <dgm:prSet phldrT="[Tekst]"/>
      <dgm:spPr/>
      <dgm:t>
        <a:bodyPr/>
        <a:lstStyle/>
        <a:p>
          <a:r>
            <a:rPr lang="da-DK" b="1">
              <a:solidFill>
                <a:schemeClr val="tx1"/>
              </a:solidFill>
            </a:rPr>
            <a:t>Område, opgave, fag</a:t>
          </a:r>
        </a:p>
      </dgm:t>
    </dgm:pt>
    <dgm:pt modelId="{540F44FE-F706-4051-83FE-2379CC166FEE}" type="parTrans" cxnId="{5C6F0FB1-7490-4554-A5C2-7D09489219DC}">
      <dgm:prSet/>
      <dgm:spPr/>
      <dgm:t>
        <a:bodyPr/>
        <a:lstStyle/>
        <a:p>
          <a:endParaRPr lang="da-DK"/>
        </a:p>
      </dgm:t>
    </dgm:pt>
    <dgm:pt modelId="{2F98316E-F9CA-42DB-9181-CD6E89C200C0}" type="sibTrans" cxnId="{5C6F0FB1-7490-4554-A5C2-7D09489219DC}">
      <dgm:prSet/>
      <dgm:spPr/>
      <dgm:t>
        <a:bodyPr/>
        <a:lstStyle/>
        <a:p>
          <a:endParaRPr lang="da-DK"/>
        </a:p>
      </dgm:t>
    </dgm:pt>
    <dgm:pt modelId="{20A494B2-B3A6-476F-825C-519517B96EA1}">
      <dgm:prSet phldrT="[Tekst]"/>
      <dgm:spPr/>
      <dgm:t>
        <a:bodyPr/>
        <a:lstStyle/>
        <a:p>
          <a:r>
            <a:rPr lang="da-DK" b="1">
              <a:solidFill>
                <a:sysClr val="windowText" lastClr="000000"/>
              </a:solidFill>
            </a:rPr>
            <a:t>Vejledning</a:t>
          </a:r>
        </a:p>
      </dgm:t>
    </dgm:pt>
    <dgm:pt modelId="{2D5E6889-5E70-436C-B46D-9AB3C60E1591}" type="parTrans" cxnId="{F926B4D1-CFC5-44B3-988F-195A7D59A698}">
      <dgm:prSet/>
      <dgm:spPr/>
      <dgm:t>
        <a:bodyPr/>
        <a:lstStyle/>
        <a:p>
          <a:endParaRPr lang="da-DK"/>
        </a:p>
      </dgm:t>
    </dgm:pt>
    <dgm:pt modelId="{8F7C5FC9-3F3E-4222-BB3D-0BAB2D280284}" type="sibTrans" cxnId="{F926B4D1-CFC5-44B3-988F-195A7D59A698}">
      <dgm:prSet/>
      <dgm:spPr/>
      <dgm:t>
        <a:bodyPr/>
        <a:lstStyle/>
        <a:p>
          <a:endParaRPr lang="da-DK"/>
        </a:p>
      </dgm:t>
    </dgm:pt>
    <dgm:pt modelId="{F9A02010-4B2C-4C24-95F8-A914F06ED145}">
      <dgm:prSet phldrT="[Tekst]"/>
      <dgm:spPr/>
      <dgm:t>
        <a:bodyPr/>
        <a:lstStyle/>
        <a:p>
          <a:r>
            <a:rPr lang="da-DK" b="1">
              <a:solidFill>
                <a:sysClr val="windowText" lastClr="000000"/>
              </a:solidFill>
            </a:rPr>
            <a:t>Skriveperiode (synopsis)</a:t>
          </a:r>
        </a:p>
      </dgm:t>
    </dgm:pt>
    <dgm:pt modelId="{7E24A2AF-C232-48E9-937E-85C1D9733B53}" type="parTrans" cxnId="{F8D83FE6-581D-4076-812B-A52CE9E6FB73}">
      <dgm:prSet/>
      <dgm:spPr/>
      <dgm:t>
        <a:bodyPr/>
        <a:lstStyle/>
        <a:p>
          <a:endParaRPr lang="da-DK"/>
        </a:p>
      </dgm:t>
    </dgm:pt>
    <dgm:pt modelId="{171553FE-0A63-4D5E-A9E3-32FCFA6BA784}" type="sibTrans" cxnId="{F8D83FE6-581D-4076-812B-A52CE9E6FB73}">
      <dgm:prSet/>
      <dgm:spPr/>
      <dgm:t>
        <a:bodyPr/>
        <a:lstStyle/>
        <a:p>
          <a:endParaRPr lang="da-DK"/>
        </a:p>
      </dgm:t>
    </dgm:pt>
    <dgm:pt modelId="{B89F9761-64C4-4E72-98DD-D1B61D31574A}">
      <dgm:prSet phldrT="[Tekst]"/>
      <dgm:spPr/>
      <dgm:t>
        <a:bodyPr/>
        <a:lstStyle/>
        <a:p>
          <a:r>
            <a:rPr lang="da-DK"/>
            <a:t>Intern mundtlig prøve</a:t>
          </a:r>
        </a:p>
      </dgm:t>
    </dgm:pt>
    <dgm:pt modelId="{9F870FAC-1A89-4674-A529-C84B6CE65C8E}" type="parTrans" cxnId="{28F4CD95-0290-41C8-99DD-A51F95F7BCD0}">
      <dgm:prSet/>
      <dgm:spPr/>
      <dgm:t>
        <a:bodyPr/>
        <a:lstStyle/>
        <a:p>
          <a:endParaRPr lang="da-DK"/>
        </a:p>
      </dgm:t>
    </dgm:pt>
    <dgm:pt modelId="{464ED5A8-F5E5-4D82-ACC9-FC24B14CD9C6}" type="sibTrans" cxnId="{28F4CD95-0290-41C8-99DD-A51F95F7BCD0}">
      <dgm:prSet/>
      <dgm:spPr/>
      <dgm:t>
        <a:bodyPr/>
        <a:lstStyle/>
        <a:p>
          <a:endParaRPr lang="da-DK"/>
        </a:p>
      </dgm:t>
    </dgm:pt>
    <dgm:pt modelId="{ADFBDB06-62EF-490A-8DF9-7FBCCEC88E6F}" type="pres">
      <dgm:prSet presAssocID="{5ABD8C2B-B2C1-4D84-A448-6E58D39023F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4B389DD-A15F-45BB-8B52-C8B9DB2A2FD7}" type="pres">
      <dgm:prSet presAssocID="{5ABD8C2B-B2C1-4D84-A448-6E58D39023FA}" presName="ellipse" presStyleLbl="trBgShp" presStyleIdx="0" presStyleCnt="1" custLinFactNeighborX="-418" custLinFactNeighborY="-78"/>
      <dgm:spPr/>
    </dgm:pt>
    <dgm:pt modelId="{E57E7A13-E004-4775-BFFB-85B6F0717D92}" type="pres">
      <dgm:prSet presAssocID="{5ABD8C2B-B2C1-4D84-A448-6E58D39023FA}" presName="arrow1" presStyleLbl="fgShp" presStyleIdx="0" presStyleCnt="1"/>
      <dgm:spPr/>
    </dgm:pt>
    <dgm:pt modelId="{A3023CF9-49A6-4BAC-95D6-4746BAA3EFF8}" type="pres">
      <dgm:prSet presAssocID="{5ABD8C2B-B2C1-4D84-A448-6E58D39023F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F12AFE8-4EF3-4A52-90FD-712AEF886C24}" type="pres">
      <dgm:prSet presAssocID="{20A494B2-B3A6-476F-825C-519517B96EA1}" presName="item1" presStyleLbl="node1" presStyleIdx="0" presStyleCnt="3" custLinFactNeighborX="-11373" custLinFactNeighborY="2454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02B3034-86ED-44B1-86A5-23215DDB2873}" type="pres">
      <dgm:prSet presAssocID="{F9A02010-4B2C-4C24-95F8-A914F06ED145}" presName="item2" presStyleLbl="node1" presStyleIdx="1" presStyleCnt="3" custLinFactNeighborX="59596" custLinFactNeighborY="2334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C02156C-1F52-484D-8E49-607FEA08BE10}" type="pres">
      <dgm:prSet presAssocID="{B89F9761-64C4-4E72-98DD-D1B61D31574A}" presName="item3" presStyleLbl="node1" presStyleIdx="2" presStyleCnt="3" custLinFactNeighborX="-41419" custLinFactNeighborY="-3745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D1439E8-C263-4DB7-AF91-169B9AAA1EC0}" type="pres">
      <dgm:prSet presAssocID="{5ABD8C2B-B2C1-4D84-A448-6E58D39023FA}" presName="funnel" presStyleLbl="trAlignAcc1" presStyleIdx="0" presStyleCnt="1" custLinFactNeighborX="361" custLinFactNeighborY="-2817"/>
      <dgm:spPr/>
    </dgm:pt>
  </dgm:ptLst>
  <dgm:cxnLst>
    <dgm:cxn modelId="{8ED1B951-A9C4-4B7B-8220-61DCED15A56A}" type="presOf" srcId="{F9A02010-4B2C-4C24-95F8-A914F06ED145}" destId="{4F12AFE8-4EF3-4A52-90FD-712AEF886C24}" srcOrd="0" destOrd="0" presId="urn:microsoft.com/office/officeart/2005/8/layout/funnel1"/>
    <dgm:cxn modelId="{38A434D2-A55C-43DC-8560-0EB6702267F4}" type="presOf" srcId="{FB990646-CBF0-4342-BEAB-833719FE4397}" destId="{0C02156C-1F52-484D-8E49-607FEA08BE10}" srcOrd="0" destOrd="0" presId="urn:microsoft.com/office/officeart/2005/8/layout/funnel1"/>
    <dgm:cxn modelId="{F8D83FE6-581D-4076-812B-A52CE9E6FB73}" srcId="{5ABD8C2B-B2C1-4D84-A448-6E58D39023FA}" destId="{F9A02010-4B2C-4C24-95F8-A914F06ED145}" srcOrd="2" destOrd="0" parTransId="{7E24A2AF-C232-48E9-937E-85C1D9733B53}" sibTransId="{171553FE-0A63-4D5E-A9E3-32FCFA6BA784}"/>
    <dgm:cxn modelId="{F275FC01-2E0D-4C8E-89AD-31027BAA2092}" type="presOf" srcId="{5ABD8C2B-B2C1-4D84-A448-6E58D39023FA}" destId="{ADFBDB06-62EF-490A-8DF9-7FBCCEC88E6F}" srcOrd="0" destOrd="0" presId="urn:microsoft.com/office/officeart/2005/8/layout/funnel1"/>
    <dgm:cxn modelId="{D71D4B91-1D95-4616-B42A-4DA59AFA60DE}" type="presOf" srcId="{B89F9761-64C4-4E72-98DD-D1B61D31574A}" destId="{A3023CF9-49A6-4BAC-95D6-4746BAA3EFF8}" srcOrd="0" destOrd="0" presId="urn:microsoft.com/office/officeart/2005/8/layout/funnel1"/>
    <dgm:cxn modelId="{DE28899D-81B5-4F3A-8F27-0E931C2DDB47}" type="presOf" srcId="{20A494B2-B3A6-476F-825C-519517B96EA1}" destId="{E02B3034-86ED-44B1-86A5-23215DDB2873}" srcOrd="0" destOrd="0" presId="urn:microsoft.com/office/officeart/2005/8/layout/funnel1"/>
    <dgm:cxn modelId="{F926B4D1-CFC5-44B3-988F-195A7D59A698}" srcId="{5ABD8C2B-B2C1-4D84-A448-6E58D39023FA}" destId="{20A494B2-B3A6-476F-825C-519517B96EA1}" srcOrd="1" destOrd="0" parTransId="{2D5E6889-5E70-436C-B46D-9AB3C60E1591}" sibTransId="{8F7C5FC9-3F3E-4222-BB3D-0BAB2D280284}"/>
    <dgm:cxn modelId="{5C6F0FB1-7490-4554-A5C2-7D09489219DC}" srcId="{5ABD8C2B-B2C1-4D84-A448-6E58D39023FA}" destId="{FB990646-CBF0-4342-BEAB-833719FE4397}" srcOrd="0" destOrd="0" parTransId="{540F44FE-F706-4051-83FE-2379CC166FEE}" sibTransId="{2F98316E-F9CA-42DB-9181-CD6E89C200C0}"/>
    <dgm:cxn modelId="{28F4CD95-0290-41C8-99DD-A51F95F7BCD0}" srcId="{5ABD8C2B-B2C1-4D84-A448-6E58D39023FA}" destId="{B89F9761-64C4-4E72-98DD-D1B61D31574A}" srcOrd="3" destOrd="0" parTransId="{9F870FAC-1A89-4674-A529-C84B6CE65C8E}" sibTransId="{464ED5A8-F5E5-4D82-ACC9-FC24B14CD9C6}"/>
    <dgm:cxn modelId="{5C59B2B4-0E7E-4658-8C98-88B1405CFEA8}" type="presParOf" srcId="{ADFBDB06-62EF-490A-8DF9-7FBCCEC88E6F}" destId="{54B389DD-A15F-45BB-8B52-C8B9DB2A2FD7}" srcOrd="0" destOrd="0" presId="urn:microsoft.com/office/officeart/2005/8/layout/funnel1"/>
    <dgm:cxn modelId="{CDDD70CA-E9A9-43BF-9D08-47CD808DC353}" type="presParOf" srcId="{ADFBDB06-62EF-490A-8DF9-7FBCCEC88E6F}" destId="{E57E7A13-E004-4775-BFFB-85B6F0717D92}" srcOrd="1" destOrd="0" presId="urn:microsoft.com/office/officeart/2005/8/layout/funnel1"/>
    <dgm:cxn modelId="{4BEA30AB-2F6B-4C6D-A904-652A789141F3}" type="presParOf" srcId="{ADFBDB06-62EF-490A-8DF9-7FBCCEC88E6F}" destId="{A3023CF9-49A6-4BAC-95D6-4746BAA3EFF8}" srcOrd="2" destOrd="0" presId="urn:microsoft.com/office/officeart/2005/8/layout/funnel1"/>
    <dgm:cxn modelId="{DEBF449D-710A-4AA3-A01A-6FF825029893}" type="presParOf" srcId="{ADFBDB06-62EF-490A-8DF9-7FBCCEC88E6F}" destId="{4F12AFE8-4EF3-4A52-90FD-712AEF886C24}" srcOrd="3" destOrd="0" presId="urn:microsoft.com/office/officeart/2005/8/layout/funnel1"/>
    <dgm:cxn modelId="{B191E537-A169-44A2-921E-6FA16537778A}" type="presParOf" srcId="{ADFBDB06-62EF-490A-8DF9-7FBCCEC88E6F}" destId="{E02B3034-86ED-44B1-86A5-23215DDB2873}" srcOrd="4" destOrd="0" presId="urn:microsoft.com/office/officeart/2005/8/layout/funnel1"/>
    <dgm:cxn modelId="{00B1C95D-DBCB-49C2-AD0F-D0CBB1387B64}" type="presParOf" srcId="{ADFBDB06-62EF-490A-8DF9-7FBCCEC88E6F}" destId="{0C02156C-1F52-484D-8E49-607FEA08BE10}" srcOrd="5" destOrd="0" presId="urn:microsoft.com/office/officeart/2005/8/layout/funnel1"/>
    <dgm:cxn modelId="{65FB9102-5627-4638-9335-D61CEF6CBEE3}" type="presParOf" srcId="{ADFBDB06-62EF-490A-8DF9-7FBCCEC88E6F}" destId="{FD1439E8-C263-4DB7-AF91-169B9AAA1EC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B62F10-23DB-4E9A-B450-2F35C1F2E66B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da-DK"/>
        </a:p>
      </dgm:t>
    </dgm:pt>
    <dgm:pt modelId="{9E5219FB-0D98-47AE-88EA-40E05B3AD4A2}">
      <dgm:prSet phldrT="[Tekst]"/>
      <dgm:spPr/>
      <dgm:t>
        <a:bodyPr/>
        <a:lstStyle/>
        <a:p>
          <a:pPr algn="ctr"/>
          <a:r>
            <a:rPr lang="da-DK" dirty="0"/>
            <a:t>Sprog, kommunikation &amp; kultur</a:t>
          </a:r>
        </a:p>
      </dgm:t>
    </dgm:pt>
    <dgm:pt modelId="{732A3792-E348-47D8-8E1E-377C8F906DA0}" type="parTrans" cxnId="{702F63F3-850D-4700-8772-54DAE9C3D98C}">
      <dgm:prSet/>
      <dgm:spPr/>
      <dgm:t>
        <a:bodyPr/>
        <a:lstStyle/>
        <a:p>
          <a:endParaRPr lang="da-DK"/>
        </a:p>
      </dgm:t>
    </dgm:pt>
    <dgm:pt modelId="{C269BF4D-402C-4D0A-8C12-970294DAB2FD}" type="sibTrans" cxnId="{702F63F3-850D-4700-8772-54DAE9C3D98C}">
      <dgm:prSet/>
      <dgm:spPr/>
      <dgm:t>
        <a:bodyPr/>
        <a:lstStyle/>
        <a:p>
          <a:endParaRPr lang="da-DK"/>
        </a:p>
      </dgm:t>
    </dgm:pt>
    <dgm:pt modelId="{996B6576-420B-483C-A604-369F4C21CB3B}">
      <dgm:prSet phldrT="[Tekst]"/>
      <dgm:spPr/>
      <dgm:t>
        <a:bodyPr/>
        <a:lstStyle/>
        <a:p>
          <a:r>
            <a:rPr lang="da-DK" dirty="0"/>
            <a:t>Dansk, engelsk, fransk/tysk/spansk</a:t>
          </a:r>
        </a:p>
      </dgm:t>
    </dgm:pt>
    <dgm:pt modelId="{9CF64D6E-AD12-4DF5-9717-058A08C0E0FA}" type="parTrans" cxnId="{C22A7802-9C51-466A-B5BC-80863D04A0CE}">
      <dgm:prSet/>
      <dgm:spPr/>
      <dgm:t>
        <a:bodyPr/>
        <a:lstStyle/>
        <a:p>
          <a:endParaRPr lang="da-DK"/>
        </a:p>
      </dgm:t>
    </dgm:pt>
    <dgm:pt modelId="{2368C468-8497-4E3B-8CC7-0B5A23E00BC9}" type="sibTrans" cxnId="{C22A7802-9C51-466A-B5BC-80863D04A0CE}">
      <dgm:prSet/>
      <dgm:spPr/>
      <dgm:t>
        <a:bodyPr/>
        <a:lstStyle/>
        <a:p>
          <a:endParaRPr lang="da-DK"/>
        </a:p>
      </dgm:t>
    </dgm:pt>
    <dgm:pt modelId="{3E223E77-A9DE-46F1-9698-09297B750CC1}">
      <dgm:prSet phldrT="[Tekst]"/>
      <dgm:spPr>
        <a:solidFill>
          <a:schemeClr val="accent6"/>
        </a:solidFill>
      </dgm:spPr>
      <dgm:t>
        <a:bodyPr/>
        <a:lstStyle/>
        <a:p>
          <a:r>
            <a:rPr lang="da-DK"/>
            <a:t>Samfundsfaglig område</a:t>
          </a:r>
        </a:p>
      </dgm:t>
    </dgm:pt>
    <dgm:pt modelId="{76D78829-2A5E-441B-9317-48C6916EEA2F}" type="parTrans" cxnId="{E8FF0E0E-A6D0-47C5-B785-D64A972CB35A}">
      <dgm:prSet/>
      <dgm:spPr/>
      <dgm:t>
        <a:bodyPr/>
        <a:lstStyle/>
        <a:p>
          <a:endParaRPr lang="da-DK"/>
        </a:p>
      </dgm:t>
    </dgm:pt>
    <dgm:pt modelId="{AB707E1C-604D-472D-B715-C2028E52FC8B}" type="sibTrans" cxnId="{E8FF0E0E-A6D0-47C5-B785-D64A972CB35A}">
      <dgm:prSet/>
      <dgm:spPr/>
      <dgm:t>
        <a:bodyPr/>
        <a:lstStyle/>
        <a:p>
          <a:endParaRPr lang="da-DK"/>
        </a:p>
      </dgm:t>
    </dgm:pt>
    <dgm:pt modelId="{20DE98B6-0488-4114-9D5E-7845F83B5910}">
      <dgm:prSet phldrT="[Tekst]"/>
      <dgm:spPr/>
      <dgm:t>
        <a:bodyPr/>
        <a:lstStyle/>
        <a:p>
          <a:r>
            <a:rPr lang="da-DK" dirty="0"/>
            <a:t>Samfundsfag, international økonomi</a:t>
          </a:r>
          <a:r>
            <a:rPr lang="da-DK" dirty="0" smtClean="0"/>
            <a:t>, </a:t>
          </a:r>
          <a:r>
            <a:rPr lang="da-DK" dirty="0"/>
            <a:t>matematik</a:t>
          </a:r>
        </a:p>
      </dgm:t>
    </dgm:pt>
    <dgm:pt modelId="{CB6614C6-F29B-413A-95E4-E69C7F20AE68}" type="parTrans" cxnId="{D7E71FE5-1A3B-498E-9041-02007EC15616}">
      <dgm:prSet/>
      <dgm:spPr/>
      <dgm:t>
        <a:bodyPr/>
        <a:lstStyle/>
        <a:p>
          <a:endParaRPr lang="da-DK"/>
        </a:p>
      </dgm:t>
    </dgm:pt>
    <dgm:pt modelId="{886E7BA2-1609-46CA-8867-5D0ACE7CDA42}" type="sibTrans" cxnId="{D7E71FE5-1A3B-498E-9041-02007EC15616}">
      <dgm:prSet/>
      <dgm:spPr/>
      <dgm:t>
        <a:bodyPr/>
        <a:lstStyle/>
        <a:p>
          <a:endParaRPr lang="da-DK"/>
        </a:p>
      </dgm:t>
    </dgm:pt>
    <dgm:pt modelId="{0F900A40-211D-4DA0-AD7A-629C1F4CB48B}">
      <dgm:prSet phldrT="[Tekst]"/>
      <dgm:spPr>
        <a:solidFill>
          <a:schemeClr val="accent1"/>
        </a:solidFill>
      </dgm:spPr>
      <dgm:t>
        <a:bodyPr/>
        <a:lstStyle/>
        <a:p>
          <a:r>
            <a:rPr lang="da-DK" dirty="0"/>
            <a:t>Erhvervsøkonomisk område</a:t>
          </a:r>
        </a:p>
      </dgm:t>
    </dgm:pt>
    <dgm:pt modelId="{5AAFEAC1-8FA5-446C-9322-3612F9EC8807}" type="parTrans" cxnId="{30EEC2D4-414F-4CCE-BEBA-72EEAEAB57A1}">
      <dgm:prSet/>
      <dgm:spPr/>
      <dgm:t>
        <a:bodyPr/>
        <a:lstStyle/>
        <a:p>
          <a:endParaRPr lang="da-DK"/>
        </a:p>
      </dgm:t>
    </dgm:pt>
    <dgm:pt modelId="{DDB9C260-E5E9-492E-8208-243740F6A17A}" type="sibTrans" cxnId="{30EEC2D4-414F-4CCE-BEBA-72EEAEAB57A1}">
      <dgm:prSet/>
      <dgm:spPr/>
      <dgm:t>
        <a:bodyPr/>
        <a:lstStyle/>
        <a:p>
          <a:endParaRPr lang="da-DK"/>
        </a:p>
      </dgm:t>
    </dgm:pt>
    <dgm:pt modelId="{4D70D9DD-7783-4B94-9EA3-C0DB8C9FE0C1}">
      <dgm:prSet phldrT="[Tekst]"/>
      <dgm:spPr/>
      <dgm:t>
        <a:bodyPr/>
        <a:lstStyle/>
        <a:p>
          <a:r>
            <a:rPr lang="da-DK"/>
            <a:t>Afsætning, virksomhedsøkonomi, matematik</a:t>
          </a:r>
        </a:p>
      </dgm:t>
    </dgm:pt>
    <dgm:pt modelId="{607165A6-6873-4B2C-A5FC-E90D033F5293}" type="parTrans" cxnId="{30995030-D91B-4B0A-811F-E7B52B0A53C3}">
      <dgm:prSet/>
      <dgm:spPr/>
      <dgm:t>
        <a:bodyPr/>
        <a:lstStyle/>
        <a:p>
          <a:endParaRPr lang="da-DK"/>
        </a:p>
      </dgm:t>
    </dgm:pt>
    <dgm:pt modelId="{6967E16A-5FA3-44FC-83C0-64B5740B3A61}" type="sibTrans" cxnId="{30995030-D91B-4B0A-811F-E7B52B0A53C3}">
      <dgm:prSet/>
      <dgm:spPr/>
      <dgm:t>
        <a:bodyPr/>
        <a:lstStyle/>
        <a:p>
          <a:endParaRPr lang="da-DK"/>
        </a:p>
      </dgm:t>
    </dgm:pt>
    <dgm:pt modelId="{E73CF312-2323-4B9D-8F2C-30842B14AE57}" type="pres">
      <dgm:prSet presAssocID="{BAB62F10-23DB-4E9A-B450-2F35C1F2E6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AE293501-3E04-462B-81B5-12D56E96E4A2}" type="pres">
      <dgm:prSet presAssocID="{9E5219FB-0D98-47AE-88EA-40E05B3AD4A2}" presName="linNode" presStyleCnt="0"/>
      <dgm:spPr/>
    </dgm:pt>
    <dgm:pt modelId="{E49814DA-E706-468F-844F-09CC0D1BEDF3}" type="pres">
      <dgm:prSet presAssocID="{9E5219FB-0D98-47AE-88EA-40E05B3AD4A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F90D907-6CF4-4301-A75B-28A55633EAA7}" type="pres">
      <dgm:prSet presAssocID="{9E5219FB-0D98-47AE-88EA-40E05B3AD4A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73306AF-5008-4694-B2EA-DEC925100088}" type="pres">
      <dgm:prSet presAssocID="{C269BF4D-402C-4D0A-8C12-970294DAB2FD}" presName="sp" presStyleCnt="0"/>
      <dgm:spPr/>
    </dgm:pt>
    <dgm:pt modelId="{72B6CF61-C8DA-4BD7-B898-FE675CD66ECF}" type="pres">
      <dgm:prSet presAssocID="{3E223E77-A9DE-46F1-9698-09297B750CC1}" presName="linNode" presStyleCnt="0"/>
      <dgm:spPr/>
    </dgm:pt>
    <dgm:pt modelId="{C7C32E9C-3AD8-42E2-81A8-82E078D213A1}" type="pres">
      <dgm:prSet presAssocID="{3E223E77-A9DE-46F1-9698-09297B750CC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66CD119-395B-45B1-9B01-CD6EF258D6F7}" type="pres">
      <dgm:prSet presAssocID="{3E223E77-A9DE-46F1-9698-09297B750CC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0B5D652-ACF8-44BA-9DA0-EC5310922F4F}" type="pres">
      <dgm:prSet presAssocID="{AB707E1C-604D-472D-B715-C2028E52FC8B}" presName="sp" presStyleCnt="0"/>
      <dgm:spPr/>
    </dgm:pt>
    <dgm:pt modelId="{3C2820B6-4233-43D8-91B4-EE8F82431D8C}" type="pres">
      <dgm:prSet presAssocID="{0F900A40-211D-4DA0-AD7A-629C1F4CB48B}" presName="linNode" presStyleCnt="0"/>
      <dgm:spPr/>
    </dgm:pt>
    <dgm:pt modelId="{EA3ED840-BB0B-4B96-BCB2-48BF8E1D7F6B}" type="pres">
      <dgm:prSet presAssocID="{0F900A40-211D-4DA0-AD7A-629C1F4CB48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106F372-8372-4497-AE9C-8E74C2ABE7C4}" type="pres">
      <dgm:prSet presAssocID="{0F900A40-211D-4DA0-AD7A-629C1F4CB48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BB6C37BA-9546-4497-A814-2D1542CFC9A3}" type="presOf" srcId="{996B6576-420B-483C-A604-369F4C21CB3B}" destId="{2F90D907-6CF4-4301-A75B-28A55633EAA7}" srcOrd="0" destOrd="0" presId="urn:microsoft.com/office/officeart/2005/8/layout/vList5"/>
    <dgm:cxn modelId="{1ED72668-9FC2-4DFC-A24D-F668DB50E951}" type="presOf" srcId="{4D70D9DD-7783-4B94-9EA3-C0DB8C9FE0C1}" destId="{3106F372-8372-4497-AE9C-8E74C2ABE7C4}" srcOrd="0" destOrd="0" presId="urn:microsoft.com/office/officeart/2005/8/layout/vList5"/>
    <dgm:cxn modelId="{30EEC2D4-414F-4CCE-BEBA-72EEAEAB57A1}" srcId="{BAB62F10-23DB-4E9A-B450-2F35C1F2E66B}" destId="{0F900A40-211D-4DA0-AD7A-629C1F4CB48B}" srcOrd="2" destOrd="0" parTransId="{5AAFEAC1-8FA5-446C-9322-3612F9EC8807}" sibTransId="{DDB9C260-E5E9-492E-8208-243740F6A17A}"/>
    <dgm:cxn modelId="{E8FF0E0E-A6D0-47C5-B785-D64A972CB35A}" srcId="{BAB62F10-23DB-4E9A-B450-2F35C1F2E66B}" destId="{3E223E77-A9DE-46F1-9698-09297B750CC1}" srcOrd="1" destOrd="0" parTransId="{76D78829-2A5E-441B-9317-48C6916EEA2F}" sibTransId="{AB707E1C-604D-472D-B715-C2028E52FC8B}"/>
    <dgm:cxn modelId="{C22A7802-9C51-466A-B5BC-80863D04A0CE}" srcId="{9E5219FB-0D98-47AE-88EA-40E05B3AD4A2}" destId="{996B6576-420B-483C-A604-369F4C21CB3B}" srcOrd="0" destOrd="0" parTransId="{9CF64D6E-AD12-4DF5-9717-058A08C0E0FA}" sibTransId="{2368C468-8497-4E3B-8CC7-0B5A23E00BC9}"/>
    <dgm:cxn modelId="{01C7855C-0F06-49C9-B89B-95A61C14E860}" type="presOf" srcId="{9E5219FB-0D98-47AE-88EA-40E05B3AD4A2}" destId="{E49814DA-E706-468F-844F-09CC0D1BEDF3}" srcOrd="0" destOrd="0" presId="urn:microsoft.com/office/officeart/2005/8/layout/vList5"/>
    <dgm:cxn modelId="{8EB8910F-B1CF-4809-A694-0351149212FE}" type="presOf" srcId="{BAB62F10-23DB-4E9A-B450-2F35C1F2E66B}" destId="{E73CF312-2323-4B9D-8F2C-30842B14AE57}" srcOrd="0" destOrd="0" presId="urn:microsoft.com/office/officeart/2005/8/layout/vList5"/>
    <dgm:cxn modelId="{D7E71FE5-1A3B-498E-9041-02007EC15616}" srcId="{3E223E77-A9DE-46F1-9698-09297B750CC1}" destId="{20DE98B6-0488-4114-9D5E-7845F83B5910}" srcOrd="0" destOrd="0" parTransId="{CB6614C6-F29B-413A-95E4-E69C7F20AE68}" sibTransId="{886E7BA2-1609-46CA-8867-5D0ACE7CDA42}"/>
    <dgm:cxn modelId="{C2894C8F-DC63-4EAE-9F14-B329B7A5539F}" type="presOf" srcId="{20DE98B6-0488-4114-9D5E-7845F83B5910}" destId="{A66CD119-395B-45B1-9B01-CD6EF258D6F7}" srcOrd="0" destOrd="0" presId="urn:microsoft.com/office/officeart/2005/8/layout/vList5"/>
    <dgm:cxn modelId="{702F63F3-850D-4700-8772-54DAE9C3D98C}" srcId="{BAB62F10-23DB-4E9A-B450-2F35C1F2E66B}" destId="{9E5219FB-0D98-47AE-88EA-40E05B3AD4A2}" srcOrd="0" destOrd="0" parTransId="{732A3792-E348-47D8-8E1E-377C8F906DA0}" sibTransId="{C269BF4D-402C-4D0A-8C12-970294DAB2FD}"/>
    <dgm:cxn modelId="{E6AEAD0C-E6F1-4C7E-96A9-C0776B680E13}" type="presOf" srcId="{0F900A40-211D-4DA0-AD7A-629C1F4CB48B}" destId="{EA3ED840-BB0B-4B96-BCB2-48BF8E1D7F6B}" srcOrd="0" destOrd="0" presId="urn:microsoft.com/office/officeart/2005/8/layout/vList5"/>
    <dgm:cxn modelId="{30995030-D91B-4B0A-811F-E7B52B0A53C3}" srcId="{0F900A40-211D-4DA0-AD7A-629C1F4CB48B}" destId="{4D70D9DD-7783-4B94-9EA3-C0DB8C9FE0C1}" srcOrd="0" destOrd="0" parTransId="{607165A6-6873-4B2C-A5FC-E90D033F5293}" sibTransId="{6967E16A-5FA3-44FC-83C0-64B5740B3A61}"/>
    <dgm:cxn modelId="{A3160D1D-A832-48DF-A335-3CE8E8248409}" type="presOf" srcId="{3E223E77-A9DE-46F1-9698-09297B750CC1}" destId="{C7C32E9C-3AD8-42E2-81A8-82E078D213A1}" srcOrd="0" destOrd="0" presId="urn:microsoft.com/office/officeart/2005/8/layout/vList5"/>
    <dgm:cxn modelId="{45DCBC93-ED22-414F-9BD4-838547C2D986}" type="presParOf" srcId="{E73CF312-2323-4B9D-8F2C-30842B14AE57}" destId="{AE293501-3E04-462B-81B5-12D56E96E4A2}" srcOrd="0" destOrd="0" presId="urn:microsoft.com/office/officeart/2005/8/layout/vList5"/>
    <dgm:cxn modelId="{6DFD25A1-1D92-4F32-8A57-2C1628AECF99}" type="presParOf" srcId="{AE293501-3E04-462B-81B5-12D56E96E4A2}" destId="{E49814DA-E706-468F-844F-09CC0D1BEDF3}" srcOrd="0" destOrd="0" presId="urn:microsoft.com/office/officeart/2005/8/layout/vList5"/>
    <dgm:cxn modelId="{B753DDDC-239A-400C-87DC-4FFD8A0DB6A2}" type="presParOf" srcId="{AE293501-3E04-462B-81B5-12D56E96E4A2}" destId="{2F90D907-6CF4-4301-A75B-28A55633EAA7}" srcOrd="1" destOrd="0" presId="urn:microsoft.com/office/officeart/2005/8/layout/vList5"/>
    <dgm:cxn modelId="{B5FAEB0F-DCD8-479C-A3CB-6D6FA8E3A257}" type="presParOf" srcId="{E73CF312-2323-4B9D-8F2C-30842B14AE57}" destId="{A73306AF-5008-4694-B2EA-DEC925100088}" srcOrd="1" destOrd="0" presId="urn:microsoft.com/office/officeart/2005/8/layout/vList5"/>
    <dgm:cxn modelId="{F30292EA-76EC-4DBB-BC13-CE7E4016E51C}" type="presParOf" srcId="{E73CF312-2323-4B9D-8F2C-30842B14AE57}" destId="{72B6CF61-C8DA-4BD7-B898-FE675CD66ECF}" srcOrd="2" destOrd="0" presId="urn:microsoft.com/office/officeart/2005/8/layout/vList5"/>
    <dgm:cxn modelId="{D018ABBC-160E-45E0-B566-9A8902DFDAB3}" type="presParOf" srcId="{72B6CF61-C8DA-4BD7-B898-FE675CD66ECF}" destId="{C7C32E9C-3AD8-42E2-81A8-82E078D213A1}" srcOrd="0" destOrd="0" presId="urn:microsoft.com/office/officeart/2005/8/layout/vList5"/>
    <dgm:cxn modelId="{80067588-F8FD-4063-9733-74C72BE1AB7F}" type="presParOf" srcId="{72B6CF61-C8DA-4BD7-B898-FE675CD66ECF}" destId="{A66CD119-395B-45B1-9B01-CD6EF258D6F7}" srcOrd="1" destOrd="0" presId="urn:microsoft.com/office/officeart/2005/8/layout/vList5"/>
    <dgm:cxn modelId="{6063C072-E220-43B2-8E15-EF665B5B140C}" type="presParOf" srcId="{E73CF312-2323-4B9D-8F2C-30842B14AE57}" destId="{C0B5D652-ACF8-44BA-9DA0-EC5310922F4F}" srcOrd="3" destOrd="0" presId="urn:microsoft.com/office/officeart/2005/8/layout/vList5"/>
    <dgm:cxn modelId="{A212B015-66A9-42A1-98D7-FFBF6F3BF974}" type="presParOf" srcId="{E73CF312-2323-4B9D-8F2C-30842B14AE57}" destId="{3C2820B6-4233-43D8-91B4-EE8F82431D8C}" srcOrd="4" destOrd="0" presId="urn:microsoft.com/office/officeart/2005/8/layout/vList5"/>
    <dgm:cxn modelId="{3892B143-76C4-4F81-A85A-F6D136BE2FF6}" type="presParOf" srcId="{3C2820B6-4233-43D8-91B4-EE8F82431D8C}" destId="{EA3ED840-BB0B-4B96-BCB2-48BF8E1D7F6B}" srcOrd="0" destOrd="0" presId="urn:microsoft.com/office/officeart/2005/8/layout/vList5"/>
    <dgm:cxn modelId="{44A10684-67BA-436D-9B6D-18838B405253}" type="presParOf" srcId="{3C2820B6-4233-43D8-91B4-EE8F82431D8C}" destId="{3106F372-8372-4497-AE9C-8E74C2ABE7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8A78D3-AEE4-40E9-A489-33950CDD989B}" type="doc">
      <dgm:prSet loTypeId="urn:microsoft.com/office/officeart/2005/8/layout/hList3" loCatId="list" qsTypeId="urn:microsoft.com/office/officeart/2005/8/quickstyle/3d5" qsCatId="3D" csTypeId="urn:microsoft.com/office/officeart/2005/8/colors/accent3_1" csCatId="accent3" phldr="1"/>
      <dgm:spPr/>
      <dgm:t>
        <a:bodyPr/>
        <a:lstStyle/>
        <a:p>
          <a:endParaRPr lang="da-DK"/>
        </a:p>
      </dgm:t>
    </dgm:pt>
    <dgm:pt modelId="{137BB2DE-EBD4-4F02-8388-F6E7DB571C01}">
      <dgm:prSet phldrT="[Tekst]"/>
      <dgm:spPr/>
      <dgm:t>
        <a:bodyPr/>
        <a:lstStyle/>
        <a:p>
          <a:r>
            <a:rPr lang="da-DK" dirty="0" smtClean="0"/>
            <a:t>I HVILKET OMFANG KAN ELEVEN:</a:t>
          </a:r>
          <a:endParaRPr lang="da-DK" dirty="0"/>
        </a:p>
      </dgm:t>
    </dgm:pt>
    <dgm:pt modelId="{A9565616-0E39-4127-9B9E-7166608D8788}" type="parTrans" cxnId="{54366CF4-3E3C-4651-BAF5-67ACB17FA1F8}">
      <dgm:prSet/>
      <dgm:spPr/>
      <dgm:t>
        <a:bodyPr/>
        <a:lstStyle/>
        <a:p>
          <a:endParaRPr lang="da-DK"/>
        </a:p>
      </dgm:t>
    </dgm:pt>
    <dgm:pt modelId="{F32FB848-F272-4AE7-847A-9088BD212C88}" type="sibTrans" cxnId="{54366CF4-3E3C-4651-BAF5-67ACB17FA1F8}">
      <dgm:prSet/>
      <dgm:spPr/>
      <dgm:t>
        <a:bodyPr/>
        <a:lstStyle/>
        <a:p>
          <a:endParaRPr lang="da-DK"/>
        </a:p>
      </dgm:t>
    </dgm:pt>
    <dgm:pt modelId="{8E618F5B-8C17-46DD-8A4F-63131925CDAD}">
      <dgm:prSet phldrT="[Tekst]"/>
      <dgm:spPr/>
      <dgm:t>
        <a:bodyPr/>
        <a:lstStyle/>
        <a:p>
          <a:r>
            <a:rPr lang="da-DK" dirty="0" smtClean="0"/>
            <a:t>1:FREMLÆGGE OG DISKUTERE ARBEJDET MED EN PROBLEMSTILLING</a:t>
          </a:r>
          <a:endParaRPr lang="da-DK" dirty="0"/>
        </a:p>
      </dgm:t>
    </dgm:pt>
    <dgm:pt modelId="{4E27604D-7149-42CE-A592-0BA45DB79826}" type="parTrans" cxnId="{E458E86F-FC00-4EDA-8991-2B3B34D1CB26}">
      <dgm:prSet/>
      <dgm:spPr/>
      <dgm:t>
        <a:bodyPr/>
        <a:lstStyle/>
        <a:p>
          <a:endParaRPr lang="da-DK"/>
        </a:p>
      </dgm:t>
    </dgm:pt>
    <dgm:pt modelId="{1F535A51-3084-4609-9106-942E6C7E424C}" type="sibTrans" cxnId="{E458E86F-FC00-4EDA-8991-2B3B34D1CB26}">
      <dgm:prSet/>
      <dgm:spPr/>
      <dgm:t>
        <a:bodyPr/>
        <a:lstStyle/>
        <a:p>
          <a:endParaRPr lang="da-DK"/>
        </a:p>
      </dgm:t>
    </dgm:pt>
    <dgm:pt modelId="{4F52215D-5CDC-4845-9177-EC613168D8CA}">
      <dgm:prSet phldrT="[Tekst]"/>
      <dgm:spPr/>
      <dgm:t>
        <a:bodyPr/>
        <a:lstStyle/>
        <a:p>
          <a:r>
            <a:rPr lang="da-DK" dirty="0" smtClean="0"/>
            <a:t>2:REDEGØRE FOR METODEANVENDELSE PÅ ELEMENTÆRT NIVEAU</a:t>
          </a:r>
        </a:p>
        <a:p>
          <a:endParaRPr lang="da-DK" dirty="0" smtClean="0"/>
        </a:p>
      </dgm:t>
    </dgm:pt>
    <dgm:pt modelId="{186A8CFB-B55A-47D8-A9CA-DA8A9AB07770}" type="parTrans" cxnId="{3E3E4390-A258-414C-8987-ED423BAB4EA0}">
      <dgm:prSet/>
      <dgm:spPr/>
      <dgm:t>
        <a:bodyPr/>
        <a:lstStyle/>
        <a:p>
          <a:endParaRPr lang="da-DK"/>
        </a:p>
      </dgm:t>
    </dgm:pt>
    <dgm:pt modelId="{E97BDFE2-05DD-4D5C-B1C9-94801FE92C3F}" type="sibTrans" cxnId="{3E3E4390-A258-414C-8987-ED423BAB4EA0}">
      <dgm:prSet/>
      <dgm:spPr/>
      <dgm:t>
        <a:bodyPr/>
        <a:lstStyle/>
        <a:p>
          <a:endParaRPr lang="da-DK"/>
        </a:p>
      </dgm:t>
    </dgm:pt>
    <dgm:pt modelId="{692BDBA8-7EC1-4F5E-98AD-FE53739D3A93}">
      <dgm:prSet phldrT="[Tekst]"/>
      <dgm:spPr/>
      <dgm:t>
        <a:bodyPr/>
        <a:lstStyle/>
        <a:p>
          <a:r>
            <a:rPr lang="da-DK" dirty="0" smtClean="0"/>
            <a:t>3:REFLEKTERE OVER EGEN FAGLIG UDVIKLING</a:t>
          </a:r>
        </a:p>
      </dgm:t>
    </dgm:pt>
    <dgm:pt modelId="{89E164C4-7CFA-4A88-9D5F-CD249D9D4861}" type="parTrans" cxnId="{3C36213F-A8ED-44FD-965B-FE9ED68E7B29}">
      <dgm:prSet/>
      <dgm:spPr/>
      <dgm:t>
        <a:bodyPr/>
        <a:lstStyle/>
        <a:p>
          <a:endParaRPr lang="da-DK"/>
        </a:p>
      </dgm:t>
    </dgm:pt>
    <dgm:pt modelId="{965F0B85-9C8F-4CE6-A0BE-1FF63FD47DF1}" type="sibTrans" cxnId="{3C36213F-A8ED-44FD-965B-FE9ED68E7B29}">
      <dgm:prSet/>
      <dgm:spPr/>
      <dgm:t>
        <a:bodyPr/>
        <a:lstStyle/>
        <a:p>
          <a:endParaRPr lang="da-DK"/>
        </a:p>
      </dgm:t>
    </dgm:pt>
    <dgm:pt modelId="{1B0B8587-A2AF-42F7-BB59-F98FEB810F2A}">
      <dgm:prSet phldrT="[Tekst]"/>
      <dgm:spPr/>
      <dgm:t>
        <a:bodyPr/>
        <a:lstStyle/>
        <a:p>
          <a:r>
            <a:rPr lang="da-DK" dirty="0" smtClean="0"/>
            <a:t>4:FORMIDLE OG STRUKTURERE SIT ARBEJDE</a:t>
          </a:r>
        </a:p>
      </dgm:t>
    </dgm:pt>
    <dgm:pt modelId="{6688997B-2649-42F7-B7EF-6304D89A50F2}" type="parTrans" cxnId="{2D365B91-CD12-4D7F-9E36-377AE24B459C}">
      <dgm:prSet/>
      <dgm:spPr/>
    </dgm:pt>
    <dgm:pt modelId="{5DA4D3D1-2612-4549-A67D-6A2A3F8AD269}" type="sibTrans" cxnId="{2D365B91-CD12-4D7F-9E36-377AE24B459C}">
      <dgm:prSet/>
      <dgm:spPr/>
    </dgm:pt>
    <dgm:pt modelId="{0DBDCFC4-44BE-4A20-AA08-8E91A08671A0}" type="pres">
      <dgm:prSet presAssocID="{DA8A78D3-AEE4-40E9-A489-33950CDD989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C435648-884D-4087-BD6D-F6B96C1D315D}" type="pres">
      <dgm:prSet presAssocID="{137BB2DE-EBD4-4F02-8388-F6E7DB571C01}" presName="roof" presStyleLbl="dkBgShp" presStyleIdx="0" presStyleCnt="2"/>
      <dgm:spPr/>
      <dgm:t>
        <a:bodyPr/>
        <a:lstStyle/>
        <a:p>
          <a:endParaRPr lang="da-DK"/>
        </a:p>
      </dgm:t>
    </dgm:pt>
    <dgm:pt modelId="{7A44B46D-E2EB-4593-8F06-6A18E073FD73}" type="pres">
      <dgm:prSet presAssocID="{137BB2DE-EBD4-4F02-8388-F6E7DB571C01}" presName="pillars" presStyleCnt="0"/>
      <dgm:spPr/>
    </dgm:pt>
    <dgm:pt modelId="{38143048-B1C8-4A28-A15C-5697495557FC}" type="pres">
      <dgm:prSet presAssocID="{137BB2DE-EBD4-4F02-8388-F6E7DB571C01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F038A78-2898-4E3F-8D84-8ACB027C7F2E}" type="pres">
      <dgm:prSet presAssocID="{4F52215D-5CDC-4845-9177-EC613168D8CA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2A353D8-6466-453C-A71E-CAB25FD02DED}" type="pres">
      <dgm:prSet presAssocID="{692BDBA8-7EC1-4F5E-98AD-FE53739D3A93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4AF9851-AD47-4A8C-B577-CA7F57106C14}" type="pres">
      <dgm:prSet presAssocID="{1B0B8587-A2AF-42F7-BB59-F98FEB810F2A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C04EC29-4A49-40A1-BA7D-494B68B77277}" type="pres">
      <dgm:prSet presAssocID="{137BB2DE-EBD4-4F02-8388-F6E7DB571C01}" presName="base" presStyleLbl="dkBgShp" presStyleIdx="1" presStyleCnt="2" custLinFactNeighborX="736" custLinFactNeighborY="17806"/>
      <dgm:spPr/>
    </dgm:pt>
  </dgm:ptLst>
  <dgm:cxnLst>
    <dgm:cxn modelId="{54366CF4-3E3C-4651-BAF5-67ACB17FA1F8}" srcId="{DA8A78D3-AEE4-40E9-A489-33950CDD989B}" destId="{137BB2DE-EBD4-4F02-8388-F6E7DB571C01}" srcOrd="0" destOrd="0" parTransId="{A9565616-0E39-4127-9B9E-7166608D8788}" sibTransId="{F32FB848-F272-4AE7-847A-9088BD212C88}"/>
    <dgm:cxn modelId="{47A76396-99F3-4C77-A40D-8836693CADCC}" type="presOf" srcId="{8E618F5B-8C17-46DD-8A4F-63131925CDAD}" destId="{38143048-B1C8-4A28-A15C-5697495557FC}" srcOrd="0" destOrd="0" presId="urn:microsoft.com/office/officeart/2005/8/layout/hList3"/>
    <dgm:cxn modelId="{6D8F32C7-963C-4E18-8D5C-B99F0EA0811F}" type="presOf" srcId="{137BB2DE-EBD4-4F02-8388-F6E7DB571C01}" destId="{FC435648-884D-4087-BD6D-F6B96C1D315D}" srcOrd="0" destOrd="0" presId="urn:microsoft.com/office/officeart/2005/8/layout/hList3"/>
    <dgm:cxn modelId="{87B1FFD3-C775-49E1-947D-B51FD3D9C0D0}" type="presOf" srcId="{692BDBA8-7EC1-4F5E-98AD-FE53739D3A93}" destId="{92A353D8-6466-453C-A71E-CAB25FD02DED}" srcOrd="0" destOrd="0" presId="urn:microsoft.com/office/officeart/2005/8/layout/hList3"/>
    <dgm:cxn modelId="{3E3E4390-A258-414C-8987-ED423BAB4EA0}" srcId="{137BB2DE-EBD4-4F02-8388-F6E7DB571C01}" destId="{4F52215D-5CDC-4845-9177-EC613168D8CA}" srcOrd="1" destOrd="0" parTransId="{186A8CFB-B55A-47D8-A9CA-DA8A9AB07770}" sibTransId="{E97BDFE2-05DD-4D5C-B1C9-94801FE92C3F}"/>
    <dgm:cxn modelId="{73DB7C0E-16C9-445A-A522-C40A88D9D667}" type="presOf" srcId="{DA8A78D3-AEE4-40E9-A489-33950CDD989B}" destId="{0DBDCFC4-44BE-4A20-AA08-8E91A08671A0}" srcOrd="0" destOrd="0" presId="urn:microsoft.com/office/officeart/2005/8/layout/hList3"/>
    <dgm:cxn modelId="{E458E86F-FC00-4EDA-8991-2B3B34D1CB26}" srcId="{137BB2DE-EBD4-4F02-8388-F6E7DB571C01}" destId="{8E618F5B-8C17-46DD-8A4F-63131925CDAD}" srcOrd="0" destOrd="0" parTransId="{4E27604D-7149-42CE-A592-0BA45DB79826}" sibTransId="{1F535A51-3084-4609-9106-942E6C7E424C}"/>
    <dgm:cxn modelId="{3326EB96-D806-4D7E-BEF2-D89F132B397D}" type="presOf" srcId="{4F52215D-5CDC-4845-9177-EC613168D8CA}" destId="{FF038A78-2898-4E3F-8D84-8ACB027C7F2E}" srcOrd="0" destOrd="0" presId="urn:microsoft.com/office/officeart/2005/8/layout/hList3"/>
    <dgm:cxn modelId="{4146A9B5-6E07-4EA6-9306-7F5854E65D25}" type="presOf" srcId="{1B0B8587-A2AF-42F7-BB59-F98FEB810F2A}" destId="{24AF9851-AD47-4A8C-B577-CA7F57106C14}" srcOrd="0" destOrd="0" presId="urn:microsoft.com/office/officeart/2005/8/layout/hList3"/>
    <dgm:cxn modelId="{2D365B91-CD12-4D7F-9E36-377AE24B459C}" srcId="{137BB2DE-EBD4-4F02-8388-F6E7DB571C01}" destId="{1B0B8587-A2AF-42F7-BB59-F98FEB810F2A}" srcOrd="3" destOrd="0" parTransId="{6688997B-2649-42F7-B7EF-6304D89A50F2}" sibTransId="{5DA4D3D1-2612-4549-A67D-6A2A3F8AD269}"/>
    <dgm:cxn modelId="{3C36213F-A8ED-44FD-965B-FE9ED68E7B29}" srcId="{137BB2DE-EBD4-4F02-8388-F6E7DB571C01}" destId="{692BDBA8-7EC1-4F5E-98AD-FE53739D3A93}" srcOrd="2" destOrd="0" parTransId="{89E164C4-7CFA-4A88-9D5F-CD249D9D4861}" sibTransId="{965F0B85-9C8F-4CE6-A0BE-1FF63FD47DF1}"/>
    <dgm:cxn modelId="{DEE9F5CB-0BED-4D68-A6C8-7ABA313B6408}" type="presParOf" srcId="{0DBDCFC4-44BE-4A20-AA08-8E91A08671A0}" destId="{FC435648-884D-4087-BD6D-F6B96C1D315D}" srcOrd="0" destOrd="0" presId="urn:microsoft.com/office/officeart/2005/8/layout/hList3"/>
    <dgm:cxn modelId="{20C5FCC2-6A0A-4718-981E-AB7E53C2AC7F}" type="presParOf" srcId="{0DBDCFC4-44BE-4A20-AA08-8E91A08671A0}" destId="{7A44B46D-E2EB-4593-8F06-6A18E073FD73}" srcOrd="1" destOrd="0" presId="urn:microsoft.com/office/officeart/2005/8/layout/hList3"/>
    <dgm:cxn modelId="{28201D41-AF9E-46EA-9AEA-561267C998BD}" type="presParOf" srcId="{7A44B46D-E2EB-4593-8F06-6A18E073FD73}" destId="{38143048-B1C8-4A28-A15C-5697495557FC}" srcOrd="0" destOrd="0" presId="urn:microsoft.com/office/officeart/2005/8/layout/hList3"/>
    <dgm:cxn modelId="{87443CB4-308B-432D-9B2B-DC1A6E655FA3}" type="presParOf" srcId="{7A44B46D-E2EB-4593-8F06-6A18E073FD73}" destId="{FF038A78-2898-4E3F-8D84-8ACB027C7F2E}" srcOrd="1" destOrd="0" presId="urn:microsoft.com/office/officeart/2005/8/layout/hList3"/>
    <dgm:cxn modelId="{71111080-06A6-4B60-8D26-B1A4154807D1}" type="presParOf" srcId="{7A44B46D-E2EB-4593-8F06-6A18E073FD73}" destId="{92A353D8-6466-453C-A71E-CAB25FD02DED}" srcOrd="2" destOrd="0" presId="urn:microsoft.com/office/officeart/2005/8/layout/hList3"/>
    <dgm:cxn modelId="{C21ADB4D-AEA4-4A3B-941C-C503230319C8}" type="presParOf" srcId="{7A44B46D-E2EB-4593-8F06-6A18E073FD73}" destId="{24AF9851-AD47-4A8C-B577-CA7F57106C14}" srcOrd="3" destOrd="0" presId="urn:microsoft.com/office/officeart/2005/8/layout/hList3"/>
    <dgm:cxn modelId="{AAA99A7B-B44C-4031-A25E-606D61BD8698}" type="presParOf" srcId="{0DBDCFC4-44BE-4A20-AA08-8E91A08671A0}" destId="{5C04EC29-4A49-40A1-BA7D-494B68B7727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389DD-A15F-45BB-8B52-C8B9DB2A2FD7}">
      <dsp:nvSpPr>
        <dsp:cNvPr id="0" name=""/>
        <dsp:cNvSpPr/>
      </dsp:nvSpPr>
      <dsp:spPr>
        <a:xfrm>
          <a:off x="993765" y="148389"/>
          <a:ext cx="2960878" cy="102827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E7A13-E004-4775-BFFB-85B6F0717D92}">
      <dsp:nvSpPr>
        <dsp:cNvPr id="0" name=""/>
        <dsp:cNvSpPr/>
      </dsp:nvSpPr>
      <dsp:spPr>
        <a:xfrm>
          <a:off x="2204265" y="2667086"/>
          <a:ext cx="573813" cy="36724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023CF9-49A6-4BAC-95D6-4746BAA3EFF8}">
      <dsp:nvSpPr>
        <dsp:cNvPr id="0" name=""/>
        <dsp:cNvSpPr/>
      </dsp:nvSpPr>
      <dsp:spPr>
        <a:xfrm>
          <a:off x="1114018" y="2960878"/>
          <a:ext cx="2754306" cy="68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100" kern="1200"/>
            <a:t>Intern mundtlig prøve</a:t>
          </a:r>
        </a:p>
      </dsp:txBody>
      <dsp:txXfrm>
        <a:off x="1114018" y="2960878"/>
        <a:ext cx="2754306" cy="688576"/>
      </dsp:txXfrm>
    </dsp:sp>
    <dsp:sp modelId="{4F12AFE8-4EF3-4A52-90FD-712AEF886C24}">
      <dsp:nvSpPr>
        <dsp:cNvPr id="0" name=""/>
        <dsp:cNvSpPr/>
      </dsp:nvSpPr>
      <dsp:spPr>
        <a:xfrm>
          <a:off x="1965148" y="1510367"/>
          <a:ext cx="1032864" cy="10328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>
              <a:solidFill>
                <a:sysClr val="windowText" lastClr="000000"/>
              </a:solidFill>
            </a:rPr>
            <a:t>Skriveperiode (synopsis)</a:t>
          </a:r>
        </a:p>
      </dsp:txBody>
      <dsp:txXfrm>
        <a:off x="2116407" y="1661626"/>
        <a:ext cx="730346" cy="730346"/>
      </dsp:txXfrm>
    </dsp:sp>
    <dsp:sp modelId="{E02B3034-86ED-44B1-86A5-23215DDB2873}">
      <dsp:nvSpPr>
        <dsp:cNvPr id="0" name=""/>
        <dsp:cNvSpPr/>
      </dsp:nvSpPr>
      <dsp:spPr>
        <a:xfrm>
          <a:off x="1959090" y="723125"/>
          <a:ext cx="1032864" cy="10328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>
              <a:solidFill>
                <a:sysClr val="windowText" lastClr="000000"/>
              </a:solidFill>
            </a:rPr>
            <a:t>Vejledning</a:t>
          </a:r>
        </a:p>
      </dsp:txBody>
      <dsp:txXfrm>
        <a:off x="2110349" y="874384"/>
        <a:ext cx="730346" cy="730346"/>
      </dsp:txXfrm>
    </dsp:sp>
    <dsp:sp modelId="{0C02156C-1F52-484D-8E49-607FEA08BE10}">
      <dsp:nvSpPr>
        <dsp:cNvPr id="0" name=""/>
        <dsp:cNvSpPr/>
      </dsp:nvSpPr>
      <dsp:spPr>
        <a:xfrm>
          <a:off x="1971559" y="0"/>
          <a:ext cx="1032864" cy="10328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>
              <a:solidFill>
                <a:schemeClr val="tx1"/>
              </a:solidFill>
            </a:rPr>
            <a:t>Område, opgave, fag</a:t>
          </a:r>
        </a:p>
      </dsp:txBody>
      <dsp:txXfrm>
        <a:off x="2122818" y="151259"/>
        <a:ext cx="730346" cy="730346"/>
      </dsp:txXfrm>
    </dsp:sp>
    <dsp:sp modelId="{FD1439E8-C263-4DB7-AF91-169B9AAA1EC0}">
      <dsp:nvSpPr>
        <dsp:cNvPr id="0" name=""/>
        <dsp:cNvSpPr/>
      </dsp:nvSpPr>
      <dsp:spPr>
        <a:xfrm>
          <a:off x="896093" y="0"/>
          <a:ext cx="3213357" cy="257068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0D907-6CF4-4301-A75B-28A55633EAA7}">
      <dsp:nvSpPr>
        <dsp:cNvPr id="0" name=""/>
        <dsp:cNvSpPr/>
      </dsp:nvSpPr>
      <dsp:spPr>
        <a:xfrm rot="5400000">
          <a:off x="3098503" y="-1232752"/>
          <a:ext cx="575501" cy="318706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600" kern="1200" dirty="0"/>
            <a:t>Dansk, engelsk, fransk/tysk/spansk</a:t>
          </a:r>
        </a:p>
      </dsp:txBody>
      <dsp:txXfrm rot="-5400000">
        <a:off x="1792723" y="101122"/>
        <a:ext cx="3158968" cy="519313"/>
      </dsp:txXfrm>
    </dsp:sp>
    <dsp:sp modelId="{E49814DA-E706-468F-844F-09CC0D1BEDF3}">
      <dsp:nvSpPr>
        <dsp:cNvPr id="0" name=""/>
        <dsp:cNvSpPr/>
      </dsp:nvSpPr>
      <dsp:spPr>
        <a:xfrm>
          <a:off x="0" y="1089"/>
          <a:ext cx="1792722" cy="7193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/>
            <a:t>Sprog, kommunikation &amp; kultur</a:t>
          </a:r>
        </a:p>
      </dsp:txBody>
      <dsp:txXfrm>
        <a:off x="35117" y="36206"/>
        <a:ext cx="1722488" cy="649142"/>
      </dsp:txXfrm>
    </dsp:sp>
    <dsp:sp modelId="{A66CD119-395B-45B1-9B01-CD6EF258D6F7}">
      <dsp:nvSpPr>
        <dsp:cNvPr id="0" name=""/>
        <dsp:cNvSpPr/>
      </dsp:nvSpPr>
      <dsp:spPr>
        <a:xfrm rot="5400000">
          <a:off x="3098503" y="-477407"/>
          <a:ext cx="575501" cy="318706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600" kern="1200" dirty="0"/>
            <a:t>Samfundsfag, international økonomi</a:t>
          </a:r>
          <a:r>
            <a:rPr lang="da-DK" sz="1600" kern="1200" dirty="0" smtClean="0"/>
            <a:t>, </a:t>
          </a:r>
          <a:r>
            <a:rPr lang="da-DK" sz="1600" kern="1200" dirty="0"/>
            <a:t>matematik</a:t>
          </a:r>
        </a:p>
      </dsp:txBody>
      <dsp:txXfrm rot="-5400000">
        <a:off x="1792723" y="856467"/>
        <a:ext cx="3158968" cy="519313"/>
      </dsp:txXfrm>
    </dsp:sp>
    <dsp:sp modelId="{C7C32E9C-3AD8-42E2-81A8-82E078D213A1}">
      <dsp:nvSpPr>
        <dsp:cNvPr id="0" name=""/>
        <dsp:cNvSpPr/>
      </dsp:nvSpPr>
      <dsp:spPr>
        <a:xfrm>
          <a:off x="0" y="756435"/>
          <a:ext cx="1792722" cy="719376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/>
            <a:t>Samfundsfaglig område</a:t>
          </a:r>
        </a:p>
      </dsp:txBody>
      <dsp:txXfrm>
        <a:off x="35117" y="791552"/>
        <a:ext cx="1722488" cy="649142"/>
      </dsp:txXfrm>
    </dsp:sp>
    <dsp:sp modelId="{3106F372-8372-4497-AE9C-8E74C2ABE7C4}">
      <dsp:nvSpPr>
        <dsp:cNvPr id="0" name=""/>
        <dsp:cNvSpPr/>
      </dsp:nvSpPr>
      <dsp:spPr>
        <a:xfrm rot="5400000">
          <a:off x="3098503" y="277938"/>
          <a:ext cx="575501" cy="318706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600" kern="1200"/>
            <a:t>Afsætning, virksomhedsøkonomi, matematik</a:t>
          </a:r>
        </a:p>
      </dsp:txBody>
      <dsp:txXfrm rot="-5400000">
        <a:off x="1792723" y="1611812"/>
        <a:ext cx="3158968" cy="519313"/>
      </dsp:txXfrm>
    </dsp:sp>
    <dsp:sp modelId="{EA3ED840-BB0B-4B96-BCB2-48BF8E1D7F6B}">
      <dsp:nvSpPr>
        <dsp:cNvPr id="0" name=""/>
        <dsp:cNvSpPr/>
      </dsp:nvSpPr>
      <dsp:spPr>
        <a:xfrm>
          <a:off x="0" y="1511781"/>
          <a:ext cx="1792722" cy="719376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/>
            <a:t>Erhvervsøkonomisk område</a:t>
          </a:r>
        </a:p>
      </dsp:txBody>
      <dsp:txXfrm>
        <a:off x="35117" y="1546898"/>
        <a:ext cx="1722488" cy="649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35648-884D-4087-BD6D-F6B96C1D315D}">
      <dsp:nvSpPr>
        <dsp:cNvPr id="0" name=""/>
        <dsp:cNvSpPr/>
      </dsp:nvSpPr>
      <dsp:spPr>
        <a:xfrm>
          <a:off x="0" y="0"/>
          <a:ext cx="7772400" cy="137160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000" kern="1200" dirty="0" smtClean="0"/>
            <a:t>I HVILKET OMFANG KAN ELEVEN:</a:t>
          </a:r>
          <a:endParaRPr lang="da-DK" sz="4000" kern="1200" dirty="0"/>
        </a:p>
      </dsp:txBody>
      <dsp:txXfrm>
        <a:off x="0" y="0"/>
        <a:ext cx="7772400" cy="1371600"/>
      </dsp:txXfrm>
    </dsp:sp>
    <dsp:sp modelId="{38143048-B1C8-4A28-A15C-5697495557FC}">
      <dsp:nvSpPr>
        <dsp:cNvPr id="0" name=""/>
        <dsp:cNvSpPr/>
      </dsp:nvSpPr>
      <dsp:spPr>
        <a:xfrm>
          <a:off x="0" y="1371600"/>
          <a:ext cx="1943099" cy="2880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1:FREMLÆGGE OG DISKUTERE ARBEJDET MED EN PROBLEMSTILLING</a:t>
          </a:r>
          <a:endParaRPr lang="da-DK" sz="1400" kern="1200" dirty="0"/>
        </a:p>
      </dsp:txBody>
      <dsp:txXfrm>
        <a:off x="0" y="1371600"/>
        <a:ext cx="1943099" cy="2880360"/>
      </dsp:txXfrm>
    </dsp:sp>
    <dsp:sp modelId="{FF038A78-2898-4E3F-8D84-8ACB027C7F2E}">
      <dsp:nvSpPr>
        <dsp:cNvPr id="0" name=""/>
        <dsp:cNvSpPr/>
      </dsp:nvSpPr>
      <dsp:spPr>
        <a:xfrm>
          <a:off x="1943100" y="1371600"/>
          <a:ext cx="1943099" cy="2880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2:REDEGØRE FOR METODEANVENDELSE PÅ ELEMENTÆRT NIVEAU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400" kern="1200" dirty="0" smtClean="0"/>
        </a:p>
      </dsp:txBody>
      <dsp:txXfrm>
        <a:off x="1943100" y="1371600"/>
        <a:ext cx="1943099" cy="2880360"/>
      </dsp:txXfrm>
    </dsp:sp>
    <dsp:sp modelId="{92A353D8-6466-453C-A71E-CAB25FD02DED}">
      <dsp:nvSpPr>
        <dsp:cNvPr id="0" name=""/>
        <dsp:cNvSpPr/>
      </dsp:nvSpPr>
      <dsp:spPr>
        <a:xfrm>
          <a:off x="3886200" y="1371600"/>
          <a:ext cx="1943099" cy="2880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3:REFLEKTERE OVER EGEN FAGLIG UDVIKLING</a:t>
          </a:r>
        </a:p>
      </dsp:txBody>
      <dsp:txXfrm>
        <a:off x="3886200" y="1371600"/>
        <a:ext cx="1943099" cy="2880360"/>
      </dsp:txXfrm>
    </dsp:sp>
    <dsp:sp modelId="{24AF9851-AD47-4A8C-B577-CA7F57106C14}">
      <dsp:nvSpPr>
        <dsp:cNvPr id="0" name=""/>
        <dsp:cNvSpPr/>
      </dsp:nvSpPr>
      <dsp:spPr>
        <a:xfrm>
          <a:off x="5829299" y="1371600"/>
          <a:ext cx="1943099" cy="2880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4:FORMIDLE OG STRUKTURERE SIT ARBEJDE</a:t>
          </a:r>
        </a:p>
      </dsp:txBody>
      <dsp:txXfrm>
        <a:off x="5829299" y="1371600"/>
        <a:ext cx="1943099" cy="2880360"/>
      </dsp:txXfrm>
    </dsp:sp>
    <dsp:sp modelId="{5C04EC29-4A49-40A1-BA7D-494B68B77277}">
      <dsp:nvSpPr>
        <dsp:cNvPr id="0" name=""/>
        <dsp:cNvSpPr/>
      </dsp:nvSpPr>
      <dsp:spPr>
        <a:xfrm>
          <a:off x="0" y="4251960"/>
          <a:ext cx="7772400" cy="32004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869B6-619C-438D-8F7E-10270C6D771D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79C9F-9643-4586-BBED-1154DBAD524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0607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85B53-1248-40ED-8749-69778AE9BFE1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3BCB0-AC31-41E4-86FB-F74403CA6B5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2083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3BCB0-AC31-41E4-86FB-F74403CA6B51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987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2" name="Rektangel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ktangel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ktangel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ktangel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56" name="Rektangel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ktangel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ktangel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ktangel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ombinationstegnin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Kombinationstegnin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Kombinationstegnin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Kombinationstegnin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Kombinationstegnin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Kombinationstegnin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Kombinationstegnin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Kombinationstegnin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Kombinationstegnin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Kombinationstegnin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Kombinationstegnin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Kombinationstegnin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Kombinationstegnin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Kombinationstegnin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Kombinationstegnin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ktangel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ktangel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ktangel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ktangel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ktangel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ktangel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ktangel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ktangel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ktangel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Lige forbindels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Lige forbindels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Lige forbindels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Lige forbindels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a-DK" smtClean="0"/>
              <a:t>Klik på ikonet for at tilføje et billede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grpSp>
        <p:nvGrpSpPr>
          <p:cNvPr id="14" name="Grup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Lige forbindels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Lige forbindels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Lige forbindels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Lige forbindels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ge forbindels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ge forbindels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ktangel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ktangel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ktangel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ktangel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A172DC-F89E-464C-AC16-6BEA06EB8429}" type="datetimeFigureOut">
              <a:rPr lang="da-DK" smtClean="0"/>
              <a:pPr/>
              <a:t>28-04-2017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78D06E-BCF7-40B7-9F1A-9D80DFAD810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195736" y="3356992"/>
          <a:ext cx="498234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00732096"/>
              </p:ext>
            </p:extLst>
          </p:nvPr>
        </p:nvGraphicFramePr>
        <p:xfrm>
          <a:off x="2123728" y="1052736"/>
          <a:ext cx="4979785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251520" y="188640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INTERN PRØVE I STUDIEOMRÅDET DEL 1 (SO1) </a:t>
            </a:r>
          </a:p>
          <a:p>
            <a:pPr algn="ctr"/>
            <a:r>
              <a:rPr lang="da-DK" sz="2800" b="1" dirty="0" smtClean="0"/>
              <a:t>SYNOPSISKURSUS</a:t>
            </a:r>
            <a:endParaRPr lang="da-DK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/>
              <a:t>OPGAVEFORMULERING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HER SKRIVER DU BLOT DEN OPGAVEFORMULERING, DU HAR VALGT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421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482011"/>
            <a:ext cx="7772400" cy="914400"/>
          </a:xfrm>
        </p:spPr>
        <p:txBody>
          <a:bodyPr/>
          <a:lstStyle/>
          <a:p>
            <a:r>
              <a:rPr lang="da-DK" dirty="0" smtClean="0"/>
              <a:t>METODE OG KILDEKRITIK</a:t>
            </a: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755576" y="1396411"/>
            <a:ext cx="8060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cap="small" dirty="0" smtClean="0"/>
              <a:t>Her skal </a:t>
            </a:r>
            <a:r>
              <a:rPr lang="da-DK" sz="3200" cap="small" dirty="0"/>
              <a:t>du </a:t>
            </a:r>
            <a:r>
              <a:rPr lang="da-DK" sz="3200" cap="small" dirty="0" smtClean="0"/>
              <a:t>redegør for, </a:t>
            </a:r>
            <a:r>
              <a:rPr lang="da-DK" sz="3200" cap="small" dirty="0"/>
              <a:t>og kritisk reflektere </a:t>
            </a:r>
            <a:r>
              <a:rPr lang="da-DK" sz="3200" cap="small" dirty="0" smtClean="0"/>
              <a:t>over, </a:t>
            </a:r>
            <a:r>
              <a:rPr lang="da-DK" sz="3200" cap="small" dirty="0"/>
              <a:t>de metoder og kilder, som du </a:t>
            </a:r>
            <a:r>
              <a:rPr lang="da-DK" sz="3200" cap="small" dirty="0" smtClean="0"/>
              <a:t>anvender:</a:t>
            </a:r>
          </a:p>
          <a:p>
            <a:endParaRPr lang="da-DK" sz="3200" cap="small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2400" cap="small" dirty="0" smtClean="0"/>
              <a:t> Hvilke metoder og kilder anvender du?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cap="small" dirty="0"/>
              <a:t> </a:t>
            </a:r>
            <a:r>
              <a:rPr lang="da-DK" sz="2400" cap="small" dirty="0" smtClean="0"/>
              <a:t>Hvorfor </a:t>
            </a:r>
            <a:r>
              <a:rPr lang="da-DK" sz="2400" cap="small" dirty="0"/>
              <a:t>har du valgt de metoder og kilder, </a:t>
            </a:r>
            <a:r>
              <a:rPr lang="da-DK" sz="2400" cap="small" dirty="0" smtClean="0"/>
              <a:t>som du har?</a:t>
            </a:r>
            <a:endParaRPr lang="da-DK" sz="2400" cap="small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2400" cap="small" dirty="0" smtClean="0"/>
              <a:t> Hvorfor </a:t>
            </a:r>
            <a:r>
              <a:rPr lang="da-DK" sz="2400" cap="small" dirty="0"/>
              <a:t>har </a:t>
            </a:r>
            <a:r>
              <a:rPr lang="da-DK" sz="2400" cap="small" dirty="0" smtClean="0"/>
              <a:t>du eventuelt </a:t>
            </a:r>
            <a:r>
              <a:rPr lang="da-DK" sz="2400" cap="small" dirty="0"/>
              <a:t>fravalgt andre metoder og kilder?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cap="small" dirty="0" smtClean="0"/>
              <a:t> Hvad </a:t>
            </a:r>
            <a:r>
              <a:rPr lang="da-DK" sz="2400" cap="small" dirty="0"/>
              <a:t>var dine overvejelser/kriterier, da du valgte metoder og kilder?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 cap="small" dirty="0" smtClean="0"/>
              <a:t> Hvilke </a:t>
            </a:r>
            <a:r>
              <a:rPr lang="da-DK" sz="2400" cap="small" dirty="0"/>
              <a:t>evt. vanskeligheder havde du med at skaffe kilder/informationer?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2132856"/>
            <a:ext cx="7772400" cy="4572000"/>
          </a:xfrm>
        </p:spPr>
        <p:txBody>
          <a:bodyPr/>
          <a:lstStyle/>
          <a:p>
            <a:r>
              <a:rPr lang="da-DK" cap="small" dirty="0" smtClean="0"/>
              <a:t>Kun de allervigtigste resultater præsenteres</a:t>
            </a:r>
          </a:p>
          <a:p>
            <a:r>
              <a:rPr lang="da-DK" cap="small" dirty="0" smtClean="0"/>
              <a:t>Alle elementer i opgaveformuleres behandles</a:t>
            </a:r>
          </a:p>
          <a:p>
            <a:r>
              <a:rPr lang="da-DK" cap="small" dirty="0" smtClean="0"/>
              <a:t>Læg op til videre undersøgelse/diskussion ved den mundtlige evaluering.</a:t>
            </a:r>
            <a:endParaRPr lang="da-DK" cap="smal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49944" y="631235"/>
            <a:ext cx="7772400" cy="914400"/>
          </a:xfrm>
        </p:spPr>
        <p:txBody>
          <a:bodyPr/>
          <a:lstStyle/>
          <a:p>
            <a:r>
              <a:rPr lang="da-DK" sz="2800" dirty="0" smtClean="0"/>
              <a:t>Hovedafsnit: Her svarer du i koncentreret form på din problemformulering.</a:t>
            </a:r>
            <a:endParaRPr lang="da-DK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+mn-lt"/>
              </a:rPr>
              <a:t>KONKLUSION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cap="small" dirty="0" smtClean="0"/>
              <a:t>Kort og præcis opsummering af opgavens indhold og resultater</a:t>
            </a:r>
          </a:p>
          <a:p>
            <a:r>
              <a:rPr lang="da-DK" sz="32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DER SKAL VÆRE OVERENSSTEMMELSE MELLEM OPGAVEFORMULERINGEN OG KONKLUSIONEN</a:t>
            </a:r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509120"/>
            <a:ext cx="2404407" cy="1960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 smtClean="0">
                <a:latin typeface="+mn-lt"/>
              </a:rPr>
              <a:t>BEDØMMELSESKRITERIER VED MUNDTLIG EVALUERING</a:t>
            </a:r>
            <a:endParaRPr lang="da-DK" sz="2400" dirty="0">
              <a:latin typeface="+mn-lt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514175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billedforklaring 15"/>
          <p:cNvSpPr/>
          <p:nvPr/>
        </p:nvSpPr>
        <p:spPr>
          <a:xfrm>
            <a:off x="467544" y="1412776"/>
            <a:ext cx="7704856" cy="1656184"/>
          </a:xfrm>
          <a:prstGeom prst="wedgeEllipseCallout">
            <a:avLst>
              <a:gd name="adj1" fmla="val 13320"/>
              <a:gd name="adj2" fmla="val 65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 smtClean="0">
                <a:latin typeface="+mn-lt"/>
              </a:rPr>
              <a:t>BEDØMMELSESKRITERIER VED MUNDTLIG EVALUERING</a:t>
            </a:r>
            <a:endParaRPr lang="da-DK" sz="2400" dirty="0">
              <a:latin typeface="+mn-lt"/>
            </a:endParaRPr>
          </a:p>
        </p:txBody>
      </p:sp>
      <p:pic>
        <p:nvPicPr>
          <p:cNvPr id="1026" name="Picture 2" descr="C:\Users\gca\AppData\Local\Microsoft\Windows\Temporary Internet Files\Content.IE5\1ZWZSYOT\MC900442036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53124" y="3645024"/>
            <a:ext cx="2577455" cy="2551020"/>
          </a:xfrm>
          <a:prstGeom prst="rect">
            <a:avLst/>
          </a:prstGeom>
          <a:noFill/>
        </p:spPr>
      </p:pic>
      <p:sp>
        <p:nvSpPr>
          <p:cNvPr id="8" name="Pladsholder til indhold 7"/>
          <p:cNvSpPr>
            <a:spLocks noGrp="1"/>
          </p:cNvSpPr>
          <p:nvPr>
            <p:ph sz="half" idx="2"/>
          </p:nvPr>
        </p:nvSpPr>
        <p:spPr>
          <a:xfrm>
            <a:off x="611560" y="1770501"/>
            <a:ext cx="8082384" cy="2882635"/>
          </a:xfrm>
        </p:spPr>
        <p:txBody>
          <a:bodyPr/>
          <a:lstStyle/>
          <a:p>
            <a:r>
              <a:rPr lang="da-DK" dirty="0" smtClean="0"/>
              <a:t>BRUG DE 4 BEDØMMELSESKRITERIER SOM </a:t>
            </a:r>
            <a:r>
              <a:rPr lang="da-DK" dirty="0" err="1" smtClean="0"/>
              <a:t>CHECKLISTE</a:t>
            </a:r>
            <a:r>
              <a:rPr lang="da-DK" dirty="0" smtClean="0"/>
              <a:t>!</a:t>
            </a:r>
          </a:p>
          <a:p>
            <a:endParaRPr lang="da-DK" dirty="0"/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915402"/>
              </p:ext>
            </p:extLst>
          </p:nvPr>
        </p:nvGraphicFramePr>
        <p:xfrm>
          <a:off x="1259632" y="3645024"/>
          <a:ext cx="1800200" cy="216024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346192"/>
                <a:gridCol w="1454008"/>
              </a:tblGrid>
              <a:tr h="540060"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da-DK" dirty="0" smtClean="0"/>
                        <a:t>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da-DK" dirty="0" smtClean="0"/>
                        <a:t>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C:\Users\gca\AppData\Local\Microsoft\Windows\Temporary Internet Files\Content.IE5\2P6HALO5\MC90044131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636404"/>
            <a:ext cx="507504" cy="507504"/>
          </a:xfrm>
          <a:prstGeom prst="rect">
            <a:avLst/>
          </a:prstGeom>
          <a:noFill/>
        </p:spPr>
      </p:pic>
      <p:pic>
        <p:nvPicPr>
          <p:cNvPr id="13" name="Picture 4" descr="C:\Users\gca\AppData\Local\Microsoft\Windows\Temporary Internet Files\Content.IE5\2P6HALO5\MC90044131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221088"/>
            <a:ext cx="507504" cy="507504"/>
          </a:xfrm>
          <a:prstGeom prst="rect">
            <a:avLst/>
          </a:prstGeom>
          <a:noFill/>
        </p:spPr>
      </p:pic>
      <p:pic>
        <p:nvPicPr>
          <p:cNvPr id="14" name="Picture 4" descr="C:\Users\gca\AppData\Local\Microsoft\Windows\Temporary Internet Files\Content.IE5\2P6HALO5\MC90044131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721696"/>
            <a:ext cx="507504" cy="507504"/>
          </a:xfrm>
          <a:prstGeom prst="rect">
            <a:avLst/>
          </a:prstGeom>
          <a:noFill/>
        </p:spPr>
      </p:pic>
      <p:pic>
        <p:nvPicPr>
          <p:cNvPr id="15" name="Picture 4" descr="C:\Users\gca\AppData\Local\Microsoft\Windows\Temporary Internet Files\Content.IE5\2P6HALO5\MC90044131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5299272"/>
            <a:ext cx="507504" cy="50750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C:\Users\gca\AppData\Local\Microsoft\Windows\Temporary Internet Files\Content.IE5\X5VTYGYW\MC900442036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124744"/>
            <a:ext cx="453650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461"/>
          <p:cNvSpPr>
            <a:spLocks noChangeArrowheads="1"/>
          </p:cNvSpPr>
          <p:nvPr/>
        </p:nvSpPr>
        <p:spPr bwMode="auto">
          <a:xfrm>
            <a:off x="107504" y="1340768"/>
            <a:ext cx="3637657" cy="2670671"/>
          </a:xfrm>
          <a:prstGeom prst="cloudCallout">
            <a:avLst>
              <a:gd name="adj1" fmla="val 59942"/>
              <a:gd name="adj2" fmla="val 53788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a-DK" sz="1600" b="1" i="1" u="none" strike="noStrike" cap="none" normalizeH="0" baseline="0" dirty="0" smtClean="0">
              <a:ln>
                <a:noFill/>
              </a:ln>
              <a:solidFill>
                <a:srgbClr val="938953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a-DK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SYNOPSIS BETYDER ’SAMLET SYN’ ELLER ’OVERBLIK</a:t>
            </a:r>
            <a:r>
              <a:rPr kumimoji="0" lang="da-DK" sz="1600" b="1" i="1" u="none" strike="noStrike" cap="none" normalizeH="0" baseline="0" dirty="0" smtClean="0">
                <a:ln>
                  <a:noFill/>
                </a:ln>
                <a:solidFill>
                  <a:srgbClr val="938953"/>
                </a:solidFill>
                <a:effectLst/>
                <a:latin typeface="Calibri" pitchFamily="34" charset="0"/>
                <a:cs typeface="Arial" pitchFamily="34" charset="0"/>
              </a:rPr>
              <a:t>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b="1" dirty="0" smtClean="0">
                <a:latin typeface="+mn-lt"/>
              </a:rPr>
              <a:t>SYNOPSIS + MUNDTLIG FREMLÆGGELSE =</a:t>
            </a:r>
            <a:br>
              <a:rPr lang="da-DK" sz="3200" b="1" dirty="0" smtClean="0">
                <a:latin typeface="+mn-lt"/>
              </a:rPr>
            </a:br>
            <a:r>
              <a:rPr lang="da-DK" sz="3200" b="1" dirty="0" smtClean="0">
                <a:latin typeface="+mn-lt"/>
              </a:rPr>
              <a:t>EKSAMENSGRUNDLAG</a:t>
            </a:r>
            <a:endParaRPr lang="da-DK" sz="3200" b="1" dirty="0">
              <a:latin typeface="+mn-lt"/>
            </a:endParaRP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542609"/>
              </p:ext>
            </p:extLst>
          </p:nvPr>
        </p:nvGraphicFramePr>
        <p:xfrm>
          <a:off x="971600" y="2060848"/>
          <a:ext cx="7772400" cy="2844810"/>
        </p:xfrm>
        <a:graphic>
          <a:graphicData uri="http://schemas.openxmlformats.org/drawingml/2006/table">
            <a:tbl>
              <a:tblPr firstRow="1" firstCol="1" lastRow="1" bandRow="1" bandCol="1">
                <a:tableStyleId>{D03447BB-5D67-496B-8E87-E561075AD55C}</a:tableStyleId>
              </a:tblPr>
              <a:tblGrid>
                <a:gridCol w="3886200"/>
                <a:gridCol w="1943100"/>
                <a:gridCol w="1943100"/>
              </a:tblGrid>
              <a:tr h="924570">
                <a:tc gridSpan="3"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EKSAMEN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PÅ BAGGRUND AF SYNOPSIS</a:t>
                      </a:r>
                      <a:endParaRPr lang="da-DK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SKRIFTLIG</a:t>
                      </a:r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DEL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MUNDTLIG</a:t>
                      </a:r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DEL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SYNOPSIS</a:t>
                      </a:r>
                    </a:p>
                    <a:p>
                      <a:pPr algn="ctr"/>
                      <a:endParaRPr lang="da-DK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(SKRIFTLIGT</a:t>
                      </a:r>
                      <a:r>
                        <a:rPr lang="da-DK" sz="1600" baseline="0" dirty="0" smtClean="0">
                          <a:solidFill>
                            <a:schemeClr val="bg1"/>
                          </a:solidFill>
                        </a:rPr>
                        <a:t> OPLÆG)</a:t>
                      </a:r>
                    </a:p>
                    <a:p>
                      <a:pPr algn="ctr"/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MUNDTLIG FREMSTILLING </a:t>
                      </a:r>
                      <a:r>
                        <a:rPr lang="da-DK" sz="1600" b="1" dirty="0" smtClean="0">
                          <a:solidFill>
                            <a:schemeClr val="bg1"/>
                          </a:solidFill>
                        </a:rPr>
                        <a:t>UDDYBER </a:t>
                      </a: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OG </a:t>
                      </a:r>
                      <a:r>
                        <a:rPr lang="da-DK" sz="1600" b="1" dirty="0" smtClean="0">
                          <a:solidFill>
                            <a:schemeClr val="bg1"/>
                          </a:solidFill>
                        </a:rPr>
                        <a:t>SUPPLERER</a:t>
                      </a: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 DET SKRIFTLIGE OPLÆG</a:t>
                      </a:r>
                      <a:endParaRPr lang="da-DK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DIALOG/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DISKUSSION</a:t>
                      </a:r>
                    </a:p>
                    <a:p>
                      <a:endParaRPr lang="da-DK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(EKSAMINATION)</a:t>
                      </a:r>
                      <a:endParaRPr lang="da-DK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96040"/>
            <a:ext cx="7772400" cy="914400"/>
          </a:xfrm>
        </p:spPr>
        <p:txBody>
          <a:bodyPr/>
          <a:lstStyle/>
          <a:p>
            <a:r>
              <a:rPr lang="da-DK" sz="3200" b="1" dirty="0" smtClean="0">
                <a:latin typeface="+mn-lt"/>
              </a:rPr>
              <a:t>SYNOPSIS + MUNDTLIG FREMLÆGGELSE =</a:t>
            </a:r>
            <a:br>
              <a:rPr lang="da-DK" sz="3200" b="1" dirty="0" smtClean="0">
                <a:latin typeface="+mn-lt"/>
              </a:rPr>
            </a:br>
            <a:r>
              <a:rPr lang="da-DK" sz="3200" b="1" dirty="0" smtClean="0">
                <a:latin typeface="+mn-lt"/>
              </a:rPr>
              <a:t>EKSAMENSGRUNDLAG</a:t>
            </a:r>
            <a:endParaRPr lang="da-DK" sz="3200" b="1" dirty="0">
              <a:latin typeface="+mn-lt"/>
            </a:endParaRPr>
          </a:p>
        </p:txBody>
      </p:sp>
      <p:pic>
        <p:nvPicPr>
          <p:cNvPr id="2050" name="Picture 2" descr="C:\Users\gca\AppData\Local\Microsoft\Windows\Temporary Internet Files\Content.IE5\5RS2IXGQ\MC90042812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293096"/>
            <a:ext cx="1676400" cy="2108200"/>
          </a:xfrm>
          <a:prstGeom prst="rect">
            <a:avLst/>
          </a:prstGeom>
          <a:noFill/>
        </p:spPr>
      </p:pic>
      <p:pic>
        <p:nvPicPr>
          <p:cNvPr id="2052" name="Picture 4" descr="C:\Users\gca\AppData\Local\Microsoft\Windows\Temporary Internet Files\Content.IE5\GERNDQ83\MC90044136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7344816" cy="6912768"/>
          </a:xfrm>
          <a:prstGeom prst="rect">
            <a:avLst/>
          </a:prstGeom>
          <a:noFill/>
        </p:spPr>
      </p:pic>
      <p:sp>
        <p:nvSpPr>
          <p:cNvPr id="8" name="Tekstboks 7"/>
          <p:cNvSpPr txBox="1"/>
          <p:nvPr/>
        </p:nvSpPr>
        <p:spPr>
          <a:xfrm>
            <a:off x="1846248" y="2420888"/>
            <a:ext cx="4752528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dirty="0" smtClean="0">
                <a:solidFill>
                  <a:schemeClr val="bg1"/>
                </a:solidFill>
              </a:rPr>
              <a:t>DEN </a:t>
            </a:r>
            <a:r>
              <a:rPr lang="da-DK" b="1" dirty="0" smtClean="0">
                <a:solidFill>
                  <a:schemeClr val="bg1"/>
                </a:solidFill>
              </a:rPr>
              <a:t>SKRIFTLIGE</a:t>
            </a:r>
            <a:r>
              <a:rPr lang="da-DK" dirty="0" smtClean="0">
                <a:solidFill>
                  <a:schemeClr val="bg1"/>
                </a:solidFill>
              </a:rPr>
              <a:t> OG DEN </a:t>
            </a:r>
            <a:r>
              <a:rPr lang="da-DK" b="1" dirty="0" smtClean="0">
                <a:solidFill>
                  <a:schemeClr val="bg1"/>
                </a:solidFill>
              </a:rPr>
              <a:t>MUNDTLIGE</a:t>
            </a:r>
            <a:r>
              <a:rPr lang="da-DK" dirty="0" smtClean="0">
                <a:solidFill>
                  <a:schemeClr val="bg1"/>
                </a:solidFill>
              </a:rPr>
              <a:t> DEL </a:t>
            </a:r>
            <a:r>
              <a:rPr lang="da-DK" b="1" dirty="0" smtClean="0">
                <a:solidFill>
                  <a:schemeClr val="bg1"/>
                </a:solidFill>
              </a:rPr>
              <a:t>SUPPLERER </a:t>
            </a:r>
            <a:r>
              <a:rPr lang="da-DK" dirty="0" smtClean="0">
                <a:solidFill>
                  <a:schemeClr val="bg1"/>
                </a:solidFill>
              </a:rPr>
              <a:t>HINANDEN OG SKAL TILSAMMEN UDGØRE EN </a:t>
            </a:r>
            <a:r>
              <a:rPr lang="da-DK" b="1" dirty="0" smtClean="0">
                <a:solidFill>
                  <a:schemeClr val="bg1"/>
                </a:solidFill>
              </a:rPr>
              <a:t>HELHED</a:t>
            </a:r>
            <a:r>
              <a:rPr lang="da-DK" dirty="0" smtClean="0">
                <a:solidFill>
                  <a:schemeClr val="bg1"/>
                </a:solidFill>
              </a:rPr>
              <a:t>. I DEN MUNDTLIGE FREMSTILLING SKAL DU </a:t>
            </a:r>
            <a:r>
              <a:rPr lang="da-DK" b="1" dirty="0" smtClean="0">
                <a:solidFill>
                  <a:schemeClr val="bg1"/>
                </a:solidFill>
              </a:rPr>
              <a:t>TRÆKKE TRÅDE </a:t>
            </a:r>
            <a:r>
              <a:rPr lang="da-DK" dirty="0" smtClean="0">
                <a:solidFill>
                  <a:schemeClr val="bg1"/>
                </a:solidFill>
              </a:rPr>
              <a:t>TILBAGE TIL SYNOPSEN OG LÆGGE OP TIL </a:t>
            </a:r>
            <a:r>
              <a:rPr lang="da-DK" b="1" dirty="0" smtClean="0">
                <a:solidFill>
                  <a:schemeClr val="bg1"/>
                </a:solidFill>
              </a:rPr>
              <a:t>EFTERFØLGENDE DIALOG/DISKUSSION</a:t>
            </a:r>
            <a:endParaRPr lang="da-D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85578" cy="5173672"/>
          </a:xfrm>
        </p:spPr>
        <p:txBody>
          <a:bodyPr>
            <a:normAutofit/>
          </a:bodyPr>
          <a:lstStyle/>
          <a:p>
            <a:endParaRPr lang="da-DK" sz="3200" dirty="0" smtClean="0"/>
          </a:p>
          <a:p>
            <a:r>
              <a:rPr lang="da-DK" sz="3200" dirty="0" smtClean="0"/>
              <a:t>DET VIL SIGE, AT DU HAR MULIGHED FOR AT </a:t>
            </a:r>
            <a:r>
              <a:rPr lang="da-DK" sz="3200" b="1" dirty="0" smtClean="0"/>
              <a:t>PLANLÆGGE</a:t>
            </a:r>
            <a:r>
              <a:rPr lang="da-DK" sz="3200" dirty="0" smtClean="0"/>
              <a:t> HVILKE EMNER, DU GERNE VIL UDDYBE UNDER DEN EFTERFØLGENDE DISKUSSION/DIALOG!</a:t>
            </a:r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1332760"/>
          </a:xfrm>
        </p:spPr>
        <p:txBody>
          <a:bodyPr/>
          <a:lstStyle/>
          <a:p>
            <a:r>
              <a:rPr lang="da-DK" b="1" dirty="0" smtClean="0">
                <a:latin typeface="+mn-lt"/>
              </a:rPr>
              <a:t>DE 3 </a:t>
            </a:r>
            <a:r>
              <a:rPr lang="da-DK" b="1" dirty="0" err="1" smtClean="0">
                <a:latin typeface="+mn-lt"/>
              </a:rPr>
              <a:t>P’er:</a:t>
            </a:r>
            <a:r>
              <a:rPr lang="da-DK" sz="2000" b="1" dirty="0" err="1" smtClean="0">
                <a:latin typeface="+mn-lt"/>
              </a:rPr>
              <a:t>PLANLÆGNING</a:t>
            </a:r>
            <a:r>
              <a:rPr lang="da-DK" sz="2000" b="1" dirty="0" smtClean="0">
                <a:latin typeface="+mn-lt"/>
              </a:rPr>
              <a:t>, PLANLÆGNING, PLANLÆGNING</a:t>
            </a:r>
            <a:r>
              <a:rPr lang="da-DK" b="1" dirty="0" smtClean="0">
                <a:latin typeface="+mn-lt"/>
              </a:rPr>
              <a:t/>
            </a:r>
            <a:br>
              <a:rPr lang="da-DK" b="1" dirty="0" smtClean="0">
                <a:latin typeface="+mn-lt"/>
              </a:rPr>
            </a:br>
            <a:endParaRPr lang="da-DK" b="1" dirty="0">
              <a:latin typeface="+mn-lt"/>
            </a:endParaRPr>
          </a:p>
        </p:txBody>
      </p:sp>
      <p:pic>
        <p:nvPicPr>
          <p:cNvPr id="6" name="Picture 2" descr="C:\Users\gca\AppData\Local\Microsoft\Windows\Temporary Internet Files\Content.IE5\5RS2IXGQ\MC9004281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156" y="5301208"/>
            <a:ext cx="1046547" cy="1316112"/>
          </a:xfrm>
          <a:prstGeom prst="rect">
            <a:avLst/>
          </a:prstGeom>
          <a:noFill/>
        </p:spPr>
      </p:pic>
      <p:pic>
        <p:nvPicPr>
          <p:cNvPr id="7" name="Picture 4" descr="C:\Users\gca\AppData\Local\Microsoft\Windows\Temporary Internet Files\Content.IE5\GERNDQ83\MC90044136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365104"/>
            <a:ext cx="2979331" cy="2160240"/>
          </a:xfrm>
          <a:prstGeom prst="rect">
            <a:avLst/>
          </a:prstGeom>
          <a:noFill/>
        </p:spPr>
      </p:pic>
      <p:sp>
        <p:nvSpPr>
          <p:cNvPr id="8" name="Tekstboks 7"/>
          <p:cNvSpPr txBox="1"/>
          <p:nvPr/>
        </p:nvSpPr>
        <p:spPr>
          <a:xfrm>
            <a:off x="5508104" y="501317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bg1"/>
                </a:solidFill>
              </a:rPr>
              <a:t>Ved grundig planlægning kan du minimere risikoen for uforudsete spørgsmål</a:t>
            </a:r>
            <a:endParaRPr lang="da-DK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914400"/>
          </a:xfrm>
        </p:spPr>
        <p:txBody>
          <a:bodyPr/>
          <a:lstStyle/>
          <a:p>
            <a:r>
              <a:rPr lang="da-DK" sz="2800" b="1" dirty="0" smtClean="0">
                <a:latin typeface="+mn-lt"/>
              </a:rPr>
              <a:t>LIGHEDER MELLEM RAPPORT OG SYNOPSIS</a:t>
            </a:r>
            <a:endParaRPr lang="da-DK" sz="2800" b="1" dirty="0">
              <a:latin typeface="+mn-lt"/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899592" y="1748168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da-DK" sz="2800" dirty="0" smtClean="0"/>
              <a:t>BEGGE INDEHOLDER NEDENSTÅENDE…</a:t>
            </a:r>
          </a:p>
          <a:p>
            <a:endParaRPr lang="da-DK" sz="2800" dirty="0" smtClean="0"/>
          </a:p>
          <a:p>
            <a:endParaRPr lang="da-DK" sz="2800" dirty="0" smtClean="0"/>
          </a:p>
          <a:p>
            <a:pPr marL="68580" indent="0">
              <a:buNone/>
            </a:pPr>
            <a:endParaRPr lang="da-DK" sz="28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da-DK" sz="2800" dirty="0" smtClean="0"/>
          </a:p>
          <a:p>
            <a:endParaRPr lang="da-DK" sz="2800" dirty="0" smtClean="0"/>
          </a:p>
          <a:p>
            <a:pPr marL="68580" indent="0">
              <a:buNone/>
            </a:pPr>
            <a:endParaRPr lang="da-DK" sz="1000" dirty="0" smtClean="0"/>
          </a:p>
          <a:p>
            <a:pPr marL="68580" indent="0">
              <a:buNone/>
            </a:pPr>
            <a:endParaRPr lang="da-DK" sz="1000" dirty="0" smtClean="0"/>
          </a:p>
          <a:p>
            <a:pPr marL="68580" indent="0">
              <a:buNone/>
            </a:pPr>
            <a:endParaRPr lang="da-DK" sz="1000" dirty="0"/>
          </a:p>
          <a:p>
            <a:pPr marL="68580" indent="0">
              <a:buNone/>
            </a:pPr>
            <a:r>
              <a:rPr lang="da-DK" sz="1000" dirty="0" smtClean="0"/>
              <a:t>Kilde: Beck, S et. al. Studiebogen til HHX</a:t>
            </a:r>
            <a:endParaRPr lang="da-DK" sz="1000" dirty="0"/>
          </a:p>
          <a:p>
            <a:pPr marL="68580" indent="0">
              <a:buNone/>
            </a:pPr>
            <a:endParaRPr lang="da-DK" sz="1000" dirty="0" smtClean="0"/>
          </a:p>
          <a:p>
            <a:r>
              <a:rPr lang="da-DK" sz="2800" dirty="0" smtClean="0"/>
              <a:t>… MEN PRÆSENTATIONEN ER FORSKELLIG!</a:t>
            </a:r>
            <a:endParaRPr lang="da-DK" sz="2800" dirty="0"/>
          </a:p>
        </p:txBody>
      </p:sp>
      <p:sp>
        <p:nvSpPr>
          <p:cNvPr id="2" name="Ellipse 1"/>
          <p:cNvSpPr/>
          <p:nvPr/>
        </p:nvSpPr>
        <p:spPr>
          <a:xfrm>
            <a:off x="572488" y="2529512"/>
            <a:ext cx="6696744" cy="26642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Ligebenet trekant 2"/>
          <p:cNvSpPr/>
          <p:nvPr/>
        </p:nvSpPr>
        <p:spPr>
          <a:xfrm rot="16200000">
            <a:off x="6393396" y="2853548"/>
            <a:ext cx="2232248" cy="201622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1" name="Lige forbindelse 10"/>
          <p:cNvCxnSpPr/>
          <p:nvPr/>
        </p:nvCxnSpPr>
        <p:spPr>
          <a:xfrm>
            <a:off x="1892896" y="2745536"/>
            <a:ext cx="0" cy="21602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2901008" y="2547514"/>
            <a:ext cx="0" cy="2592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>
            <a:endCxn id="2" idx="4"/>
          </p:cNvCxnSpPr>
          <p:nvPr/>
        </p:nvCxnSpPr>
        <p:spPr>
          <a:xfrm>
            <a:off x="3898164" y="2529512"/>
            <a:ext cx="22696" cy="266429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7149480" y="3413062"/>
            <a:ext cx="0" cy="9361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boks 31"/>
          <p:cNvSpPr txBox="1"/>
          <p:nvPr/>
        </p:nvSpPr>
        <p:spPr>
          <a:xfrm>
            <a:off x="4269160" y="3723160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ANALYSE OG FORTOLKNING</a:t>
            </a:r>
            <a:endParaRPr lang="da-DK" sz="1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Tekstboks 32"/>
          <p:cNvSpPr txBox="1"/>
          <p:nvPr/>
        </p:nvSpPr>
        <p:spPr>
          <a:xfrm>
            <a:off x="7269232" y="3465616"/>
            <a:ext cx="1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KONKLUSION OG PERSPEKTIVER</a:t>
            </a:r>
            <a:endParaRPr lang="da-DK" sz="1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4" name="Tekstboks 33"/>
          <p:cNvSpPr txBox="1"/>
          <p:nvPr/>
        </p:nvSpPr>
        <p:spPr>
          <a:xfrm>
            <a:off x="2974780" y="3520491"/>
            <a:ext cx="8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TEORI</a:t>
            </a:r>
          </a:p>
          <a:p>
            <a:r>
              <a:rPr lang="da-DK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OG</a:t>
            </a:r>
          </a:p>
          <a:p>
            <a:r>
              <a:rPr lang="da-DK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METODE</a:t>
            </a:r>
            <a:endParaRPr lang="da-DK" sz="1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5" name="Tekstboks 34"/>
          <p:cNvSpPr txBox="1"/>
          <p:nvPr/>
        </p:nvSpPr>
        <p:spPr>
          <a:xfrm>
            <a:off x="1964904" y="353849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PROBLEM-FORMU-</a:t>
            </a:r>
          </a:p>
          <a:p>
            <a:r>
              <a:rPr lang="da-DK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LERING</a:t>
            </a:r>
            <a:endParaRPr lang="da-DK" sz="1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6" name="Tekstboks 35"/>
          <p:cNvSpPr txBox="1"/>
          <p:nvPr/>
        </p:nvSpPr>
        <p:spPr>
          <a:xfrm>
            <a:off x="812776" y="370515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INDLEDNING</a:t>
            </a:r>
            <a:endParaRPr lang="da-DK" sz="1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b="1" dirty="0" smtClean="0">
                <a:latin typeface="+mn-lt"/>
              </a:rPr>
              <a:t>FORSKELLE MELLEM RAPPORT OG SYNOPSIS</a:t>
            </a:r>
            <a:endParaRPr lang="da-DK" sz="2800" b="1" dirty="0">
              <a:latin typeface="+mn-lt"/>
            </a:endParaRPr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RAPPORT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a-DK" dirty="0" smtClean="0"/>
              <a:t>SYNOPSIS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da-DK" dirty="0" smtClean="0"/>
              <a:t>B</a:t>
            </a:r>
            <a:r>
              <a:rPr lang="da-DK" sz="2000" dirty="0" smtClean="0"/>
              <a:t>ASERER SIG </a:t>
            </a:r>
            <a:r>
              <a:rPr lang="da-DK" sz="2000" b="1" dirty="0" smtClean="0"/>
              <a:t>ALENE</a:t>
            </a:r>
            <a:r>
              <a:rPr lang="da-DK" sz="2000" dirty="0" smtClean="0"/>
              <a:t> PÅ </a:t>
            </a:r>
            <a:r>
              <a:rPr lang="da-DK" sz="2000" b="1" dirty="0" smtClean="0"/>
              <a:t>SKRIFTLIG</a:t>
            </a:r>
            <a:r>
              <a:rPr lang="da-DK" sz="2000" dirty="0" smtClean="0"/>
              <a:t> KOMMUNIKATION</a:t>
            </a:r>
          </a:p>
          <a:p>
            <a:r>
              <a:rPr lang="da-DK" sz="2000" dirty="0" smtClean="0"/>
              <a:t>ALLE ’MELLEMREGNINGER’ OG DELRESULTATER ER BESKREVET FOR LÆSEREN</a:t>
            </a:r>
          </a:p>
          <a:p>
            <a:r>
              <a:rPr lang="da-DK" sz="2000" dirty="0" smtClean="0"/>
              <a:t>EKSEMPEL: SRP</a:t>
            </a:r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KORT </a:t>
            </a:r>
            <a:r>
              <a:rPr lang="da-DK" b="1" dirty="0" smtClean="0"/>
              <a:t>SKRIFTLIGT</a:t>
            </a:r>
            <a:r>
              <a:rPr lang="da-DK" dirty="0" smtClean="0"/>
              <a:t> OPLÆG TIL </a:t>
            </a:r>
            <a:r>
              <a:rPr lang="da-DK" b="1" dirty="0" smtClean="0"/>
              <a:t>MUNDTLIG </a:t>
            </a:r>
            <a:r>
              <a:rPr lang="da-DK" dirty="0" smtClean="0"/>
              <a:t>FREMLÆGGELSE OG DISKUSSION</a:t>
            </a:r>
          </a:p>
          <a:p>
            <a:r>
              <a:rPr lang="da-DK" dirty="0" smtClean="0"/>
              <a:t>IKKE ET FÆRDIGT PRODUKT!</a:t>
            </a:r>
          </a:p>
          <a:p>
            <a:r>
              <a:rPr lang="da-DK" dirty="0" smtClean="0"/>
              <a:t>INDEHOLDER </a:t>
            </a:r>
            <a:r>
              <a:rPr lang="da-DK" b="1" dirty="0" smtClean="0"/>
              <a:t>OVERSIGT </a:t>
            </a:r>
            <a:r>
              <a:rPr lang="da-DK" dirty="0" smtClean="0"/>
              <a:t>SOM SÆTTER LÆSEREN IND I UNDERSØGELSENS INDHOLD OG LÆGGER OP TIL </a:t>
            </a:r>
            <a:r>
              <a:rPr lang="da-DK" b="1" dirty="0" smtClean="0"/>
              <a:t>UDDYBNING</a:t>
            </a:r>
            <a:r>
              <a:rPr lang="da-DK" dirty="0" smtClean="0"/>
              <a:t> VED DEN </a:t>
            </a:r>
            <a:r>
              <a:rPr lang="da-DK" b="1" dirty="0" smtClean="0"/>
              <a:t>MUNDTLIGE FREMLÆGGELSE</a:t>
            </a:r>
            <a:endParaRPr lang="da-DK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/>
          <p:cNvSpPr>
            <a:spLocks noGrp="1"/>
          </p:cNvSpPr>
          <p:nvPr>
            <p:ph type="body" idx="1"/>
          </p:nvPr>
        </p:nvSpPr>
        <p:spPr>
          <a:xfrm>
            <a:off x="836353" y="1289304"/>
            <a:ext cx="7897546" cy="5101664"/>
          </a:xfrm>
        </p:spPr>
        <p:txBody>
          <a:bodyPr/>
          <a:lstStyle/>
          <a:p>
            <a:pPr algn="ctr"/>
            <a:endParaRPr lang="da-DK" dirty="0" smtClean="0"/>
          </a:p>
          <a:p>
            <a:pPr algn="ctr"/>
            <a:r>
              <a:rPr lang="da-DK" sz="48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GEM NOGLE AF DE MEST SELVSTÆNDIGE DELE TIL EKSAMEN, DA DET ER HER, BEDØMMELSEN SKER. </a:t>
            </a:r>
            <a:endParaRPr lang="da-DK" sz="4800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>
                <a:latin typeface="+mn-lt"/>
              </a:rPr>
              <a:t>VIGTIGT!</a:t>
            </a:r>
            <a:endParaRPr lang="da-DK" dirty="0">
              <a:latin typeface="+mn-lt"/>
            </a:endParaRPr>
          </a:p>
        </p:txBody>
      </p:sp>
      <p:pic>
        <p:nvPicPr>
          <p:cNvPr id="3076" name="Picture 4" descr="C:\Users\gca\AppData\Local\Microsoft\Windows\Temporary Internet Files\Content.IE5\2P6HALO5\MC90043388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0840" y="486916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37832"/>
            <a:ext cx="7772400" cy="914400"/>
          </a:xfrm>
        </p:spPr>
        <p:txBody>
          <a:bodyPr/>
          <a:lstStyle/>
          <a:p>
            <a:r>
              <a:rPr lang="da-DK" dirty="0" smtClean="0">
                <a:latin typeface="+mn-lt"/>
              </a:rPr>
              <a:t>FORMELLE KRAV TIL SYNOPSIS</a:t>
            </a:r>
            <a:endParaRPr lang="da-DK" dirty="0">
              <a:latin typeface="+mn-lt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l="2027" r="4680"/>
          <a:stretch/>
        </p:blipFill>
        <p:spPr>
          <a:xfrm>
            <a:off x="539552" y="2204864"/>
            <a:ext cx="8416925" cy="27363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Skifergrå</Template>
  <TotalTime>414</TotalTime>
  <Words>476</Words>
  <Application>Microsoft Office PowerPoint</Application>
  <PresentationFormat>Skærmshow (4:3)</PresentationFormat>
  <Paragraphs>98</Paragraphs>
  <Slides>15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PowerPoint-præsentation</vt:lpstr>
      <vt:lpstr>PowerPoint-præsentation</vt:lpstr>
      <vt:lpstr>SYNOPSIS + MUNDTLIG FREMLÆGGELSE = EKSAMENSGRUNDLAG</vt:lpstr>
      <vt:lpstr>SYNOPSIS + MUNDTLIG FREMLÆGGELSE = EKSAMENSGRUNDLAG</vt:lpstr>
      <vt:lpstr>DE 3 P’er:PLANLÆGNING, PLANLÆGNING, PLANLÆGNING </vt:lpstr>
      <vt:lpstr>LIGHEDER MELLEM RAPPORT OG SYNOPSIS</vt:lpstr>
      <vt:lpstr>FORSKELLE MELLEM RAPPORT OG SYNOPSIS</vt:lpstr>
      <vt:lpstr>VIGTIGT!</vt:lpstr>
      <vt:lpstr>FORMELLE KRAV TIL SYNOPSIS</vt:lpstr>
      <vt:lpstr>OPGAVEFORMULERING</vt:lpstr>
      <vt:lpstr>METODE OG KILDEKRITIK</vt:lpstr>
      <vt:lpstr>Hovedafsnit: Her svarer du i koncentreret form på din problemformulering.</vt:lpstr>
      <vt:lpstr>KONKLUSION</vt:lpstr>
      <vt:lpstr>BEDØMMELSESKRITERIER VED MUNDTLIG EVALUERING</vt:lpstr>
      <vt:lpstr>BEDØMMELSESKRITERIER VED MUNDTLIG EVALUERING</vt:lpstr>
    </vt:vector>
  </TitlesOfParts>
  <Company>Administrator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SYNOPSIS</dc:title>
  <dc:creator>Gitte Rask Cannon</dc:creator>
  <cp:lastModifiedBy>Anja Gammelby Nielsen</cp:lastModifiedBy>
  <cp:revision>55</cp:revision>
  <dcterms:created xsi:type="dcterms:W3CDTF">2013-01-11T13:11:39Z</dcterms:created>
  <dcterms:modified xsi:type="dcterms:W3CDTF">2017-04-28T10:10:16Z</dcterms:modified>
</cp:coreProperties>
</file>