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0"/>
  </p:handoutMasterIdLst>
  <p:sldIdLst>
    <p:sldId id="256" r:id="rId5"/>
    <p:sldId id="302" r:id="rId6"/>
    <p:sldId id="303" r:id="rId7"/>
    <p:sldId id="304" r:id="rId8"/>
    <p:sldId id="305" r:id="rId9"/>
    <p:sldId id="306" r:id="rId10"/>
    <p:sldId id="307" r:id="rId11"/>
    <p:sldId id="308" r:id="rId12"/>
    <p:sldId id="313" r:id="rId13"/>
    <p:sldId id="309" r:id="rId14"/>
    <p:sldId id="311" r:id="rId15"/>
    <p:sldId id="312" r:id="rId16"/>
    <p:sldId id="314" r:id="rId17"/>
    <p:sldId id="323" r:id="rId18"/>
    <p:sldId id="324" r:id="rId19"/>
    <p:sldId id="317" r:id="rId20"/>
    <p:sldId id="319" r:id="rId21"/>
    <p:sldId id="320" r:id="rId22"/>
    <p:sldId id="288" r:id="rId23"/>
    <p:sldId id="315" r:id="rId24"/>
    <p:sldId id="325" r:id="rId25"/>
    <p:sldId id="316" r:id="rId26"/>
    <p:sldId id="290" r:id="rId27"/>
    <p:sldId id="295" r:id="rId28"/>
    <p:sldId id="321" r:id="rId29"/>
  </p:sldIdLst>
  <p:sldSz cx="9144000" cy="6858000" type="screen4x3"/>
  <p:notesSz cx="6797675" cy="9926638"/>
  <p:custDataLst>
    <p:tags r:id="rId3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73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D8C2B-B2C1-4D84-A448-6E58D39023FA}" type="doc">
      <dgm:prSet loTypeId="urn:microsoft.com/office/officeart/2005/8/layout/funnel1" loCatId="relationship" qsTypeId="urn:microsoft.com/office/officeart/2005/8/quickstyle/simple1" qsCatId="simple" csTypeId="urn:microsoft.com/office/officeart/2005/8/colors/colorful1#1" csCatId="colorful" phldr="1"/>
      <dgm:spPr/>
      <dgm:t>
        <a:bodyPr/>
        <a:lstStyle/>
        <a:p>
          <a:endParaRPr lang="da-DK"/>
        </a:p>
      </dgm:t>
    </dgm:pt>
    <dgm:pt modelId="{FB990646-CBF0-4342-BEAB-833719FE4397}">
      <dgm:prSet phldrT="[Tekst]"/>
      <dgm:spPr/>
      <dgm:t>
        <a:bodyPr/>
        <a:lstStyle/>
        <a:p>
          <a:r>
            <a:rPr lang="da-DK" b="1" dirty="0" smtClean="0">
              <a:solidFill>
                <a:schemeClr val="tx1"/>
              </a:solidFill>
            </a:rPr>
            <a:t>Fag</a:t>
          </a:r>
          <a:endParaRPr lang="da-DK" b="1" dirty="0">
            <a:solidFill>
              <a:schemeClr val="tx1"/>
            </a:solidFill>
          </a:endParaRPr>
        </a:p>
      </dgm:t>
    </dgm:pt>
    <dgm:pt modelId="{540F44FE-F706-4051-83FE-2379CC166FEE}" type="parTrans" cxnId="{5C6F0FB1-7490-4554-A5C2-7D09489219DC}">
      <dgm:prSet/>
      <dgm:spPr/>
      <dgm:t>
        <a:bodyPr/>
        <a:lstStyle/>
        <a:p>
          <a:endParaRPr lang="da-DK"/>
        </a:p>
      </dgm:t>
    </dgm:pt>
    <dgm:pt modelId="{2F98316E-F9CA-42DB-9181-CD6E89C200C0}" type="sibTrans" cxnId="{5C6F0FB1-7490-4554-A5C2-7D09489219DC}">
      <dgm:prSet/>
      <dgm:spPr/>
      <dgm:t>
        <a:bodyPr/>
        <a:lstStyle/>
        <a:p>
          <a:endParaRPr lang="da-DK"/>
        </a:p>
      </dgm:t>
    </dgm:pt>
    <dgm:pt modelId="{20A494B2-B3A6-476F-825C-519517B96EA1}">
      <dgm:prSet phldrT="[Tekst]"/>
      <dgm:spPr/>
      <dgm:t>
        <a:bodyPr/>
        <a:lstStyle/>
        <a:p>
          <a:r>
            <a:rPr lang="da-DK" b="1">
              <a:solidFill>
                <a:sysClr val="windowText" lastClr="000000"/>
              </a:solidFill>
            </a:rPr>
            <a:t>Vejledning</a:t>
          </a:r>
        </a:p>
      </dgm:t>
    </dgm:pt>
    <dgm:pt modelId="{2D5E6889-5E70-436C-B46D-9AB3C60E1591}" type="parTrans" cxnId="{F926B4D1-CFC5-44B3-988F-195A7D59A698}">
      <dgm:prSet/>
      <dgm:spPr/>
      <dgm:t>
        <a:bodyPr/>
        <a:lstStyle/>
        <a:p>
          <a:endParaRPr lang="da-DK"/>
        </a:p>
      </dgm:t>
    </dgm:pt>
    <dgm:pt modelId="{8F7C5FC9-3F3E-4222-BB3D-0BAB2D280284}" type="sibTrans" cxnId="{F926B4D1-CFC5-44B3-988F-195A7D59A698}">
      <dgm:prSet/>
      <dgm:spPr/>
      <dgm:t>
        <a:bodyPr/>
        <a:lstStyle/>
        <a:p>
          <a:endParaRPr lang="da-DK"/>
        </a:p>
      </dgm:t>
    </dgm:pt>
    <dgm:pt modelId="{F9A02010-4B2C-4C24-95F8-A914F06ED145}">
      <dgm:prSet phldrT="[Tekst]"/>
      <dgm:spPr/>
      <dgm:t>
        <a:bodyPr/>
        <a:lstStyle/>
        <a:p>
          <a:r>
            <a:rPr lang="da-DK" b="1">
              <a:solidFill>
                <a:sysClr val="windowText" lastClr="000000"/>
              </a:solidFill>
            </a:rPr>
            <a:t>Skriveperiode (synopsis)</a:t>
          </a:r>
        </a:p>
      </dgm:t>
    </dgm:pt>
    <dgm:pt modelId="{7E24A2AF-C232-48E9-937E-85C1D9733B53}" type="parTrans" cxnId="{F8D83FE6-581D-4076-812B-A52CE9E6FB73}">
      <dgm:prSet/>
      <dgm:spPr/>
      <dgm:t>
        <a:bodyPr/>
        <a:lstStyle/>
        <a:p>
          <a:endParaRPr lang="da-DK"/>
        </a:p>
      </dgm:t>
    </dgm:pt>
    <dgm:pt modelId="{171553FE-0A63-4D5E-A9E3-32FCFA6BA784}" type="sibTrans" cxnId="{F8D83FE6-581D-4076-812B-A52CE9E6FB73}">
      <dgm:prSet/>
      <dgm:spPr/>
      <dgm:t>
        <a:bodyPr/>
        <a:lstStyle/>
        <a:p>
          <a:endParaRPr lang="da-DK"/>
        </a:p>
      </dgm:t>
    </dgm:pt>
    <dgm:pt modelId="{B89F9761-64C4-4E72-98DD-D1B61D31574A}">
      <dgm:prSet phldrT="[Tekst]"/>
      <dgm:spPr/>
      <dgm:t>
        <a:bodyPr/>
        <a:lstStyle/>
        <a:p>
          <a:r>
            <a:rPr lang="da-DK"/>
            <a:t>Intern mundtlig prøve</a:t>
          </a:r>
        </a:p>
      </dgm:t>
    </dgm:pt>
    <dgm:pt modelId="{9F870FAC-1A89-4674-A529-C84B6CE65C8E}" type="parTrans" cxnId="{28F4CD95-0290-41C8-99DD-A51F95F7BCD0}">
      <dgm:prSet/>
      <dgm:spPr/>
      <dgm:t>
        <a:bodyPr/>
        <a:lstStyle/>
        <a:p>
          <a:endParaRPr lang="da-DK"/>
        </a:p>
      </dgm:t>
    </dgm:pt>
    <dgm:pt modelId="{464ED5A8-F5E5-4D82-ACC9-FC24B14CD9C6}" type="sibTrans" cxnId="{28F4CD95-0290-41C8-99DD-A51F95F7BCD0}">
      <dgm:prSet/>
      <dgm:spPr/>
      <dgm:t>
        <a:bodyPr/>
        <a:lstStyle/>
        <a:p>
          <a:endParaRPr lang="da-DK"/>
        </a:p>
      </dgm:t>
    </dgm:pt>
    <dgm:pt modelId="{ADFBDB06-62EF-490A-8DF9-7FBCCEC88E6F}" type="pres">
      <dgm:prSet presAssocID="{5ABD8C2B-B2C1-4D84-A448-6E58D39023FA}" presName="Name0" presStyleCnt="0">
        <dgm:presLayoutVars>
          <dgm:chMax val="4"/>
          <dgm:resizeHandles val="exact"/>
        </dgm:presLayoutVars>
      </dgm:prSet>
      <dgm:spPr/>
      <dgm:t>
        <a:bodyPr/>
        <a:lstStyle/>
        <a:p>
          <a:endParaRPr lang="da-DK"/>
        </a:p>
      </dgm:t>
    </dgm:pt>
    <dgm:pt modelId="{54B389DD-A15F-45BB-8B52-C8B9DB2A2FD7}" type="pres">
      <dgm:prSet presAssocID="{5ABD8C2B-B2C1-4D84-A448-6E58D39023FA}" presName="ellipse" presStyleLbl="trBgShp" presStyleIdx="0" presStyleCnt="1" custLinFactNeighborX="701" custLinFactNeighborY="-1754"/>
      <dgm:spPr/>
    </dgm:pt>
    <dgm:pt modelId="{E57E7A13-E004-4775-BFFB-85B6F0717D92}" type="pres">
      <dgm:prSet presAssocID="{5ABD8C2B-B2C1-4D84-A448-6E58D39023FA}" presName="arrow1" presStyleLbl="fgShp" presStyleIdx="0" presStyleCnt="1"/>
      <dgm:spPr/>
    </dgm:pt>
    <dgm:pt modelId="{A3023CF9-49A6-4BAC-95D6-4746BAA3EFF8}" type="pres">
      <dgm:prSet presAssocID="{5ABD8C2B-B2C1-4D84-A448-6E58D39023FA}" presName="rectangle" presStyleLbl="revTx" presStyleIdx="0" presStyleCnt="1">
        <dgm:presLayoutVars>
          <dgm:bulletEnabled val="1"/>
        </dgm:presLayoutVars>
      </dgm:prSet>
      <dgm:spPr/>
      <dgm:t>
        <a:bodyPr/>
        <a:lstStyle/>
        <a:p>
          <a:endParaRPr lang="da-DK"/>
        </a:p>
      </dgm:t>
    </dgm:pt>
    <dgm:pt modelId="{4F12AFE8-4EF3-4A52-90FD-712AEF886C24}" type="pres">
      <dgm:prSet presAssocID="{20A494B2-B3A6-476F-825C-519517B96EA1}" presName="item1" presStyleLbl="node1" presStyleIdx="0" presStyleCnt="3" custLinFactNeighborX="-11373" custLinFactNeighborY="24542">
        <dgm:presLayoutVars>
          <dgm:bulletEnabled val="1"/>
        </dgm:presLayoutVars>
      </dgm:prSet>
      <dgm:spPr/>
      <dgm:t>
        <a:bodyPr/>
        <a:lstStyle/>
        <a:p>
          <a:endParaRPr lang="da-DK"/>
        </a:p>
      </dgm:t>
    </dgm:pt>
    <dgm:pt modelId="{E02B3034-86ED-44B1-86A5-23215DDB2873}" type="pres">
      <dgm:prSet presAssocID="{F9A02010-4B2C-4C24-95F8-A914F06ED145}" presName="item2" presStyleLbl="node1" presStyleIdx="1" presStyleCnt="3" custLinFactNeighborX="59596" custLinFactNeighborY="23345">
        <dgm:presLayoutVars>
          <dgm:bulletEnabled val="1"/>
        </dgm:presLayoutVars>
      </dgm:prSet>
      <dgm:spPr/>
      <dgm:t>
        <a:bodyPr/>
        <a:lstStyle/>
        <a:p>
          <a:endParaRPr lang="da-DK"/>
        </a:p>
      </dgm:t>
    </dgm:pt>
    <dgm:pt modelId="{0C02156C-1F52-484D-8E49-607FEA08BE10}" type="pres">
      <dgm:prSet presAssocID="{B89F9761-64C4-4E72-98DD-D1B61D31574A}" presName="item3" presStyleLbl="node1" presStyleIdx="2" presStyleCnt="3" custLinFactNeighborX="-41419" custLinFactNeighborY="-37453">
        <dgm:presLayoutVars>
          <dgm:bulletEnabled val="1"/>
        </dgm:presLayoutVars>
      </dgm:prSet>
      <dgm:spPr/>
      <dgm:t>
        <a:bodyPr/>
        <a:lstStyle/>
        <a:p>
          <a:endParaRPr lang="da-DK"/>
        </a:p>
      </dgm:t>
    </dgm:pt>
    <dgm:pt modelId="{FD1439E8-C263-4DB7-AF91-169B9AAA1EC0}" type="pres">
      <dgm:prSet presAssocID="{5ABD8C2B-B2C1-4D84-A448-6E58D39023FA}" presName="funnel" presStyleLbl="trAlignAcc1" presStyleIdx="0" presStyleCnt="1" custLinFactNeighborX="361" custLinFactNeighborY="-2817"/>
      <dgm:spPr/>
    </dgm:pt>
  </dgm:ptLst>
  <dgm:cxnLst>
    <dgm:cxn modelId="{7755A00C-33E2-4C1B-9EBE-2221D94F7471}" type="presOf" srcId="{FB990646-CBF0-4342-BEAB-833719FE4397}" destId="{0C02156C-1F52-484D-8E49-607FEA08BE10}" srcOrd="0" destOrd="0" presId="urn:microsoft.com/office/officeart/2005/8/layout/funnel1"/>
    <dgm:cxn modelId="{F8D83FE6-581D-4076-812B-A52CE9E6FB73}" srcId="{5ABD8C2B-B2C1-4D84-A448-6E58D39023FA}" destId="{F9A02010-4B2C-4C24-95F8-A914F06ED145}" srcOrd="2" destOrd="0" parTransId="{7E24A2AF-C232-48E9-937E-85C1D9733B53}" sibTransId="{171553FE-0A63-4D5E-A9E3-32FCFA6BA784}"/>
    <dgm:cxn modelId="{5E002C59-9CC7-4AB7-B21B-001F25D5ED53}" type="presOf" srcId="{20A494B2-B3A6-476F-825C-519517B96EA1}" destId="{E02B3034-86ED-44B1-86A5-23215DDB2873}" srcOrd="0" destOrd="0" presId="urn:microsoft.com/office/officeart/2005/8/layout/funnel1"/>
    <dgm:cxn modelId="{A8930342-970F-48D2-AD7F-5160829C7D89}" type="presOf" srcId="{B89F9761-64C4-4E72-98DD-D1B61D31574A}" destId="{A3023CF9-49A6-4BAC-95D6-4746BAA3EFF8}" srcOrd="0" destOrd="0" presId="urn:microsoft.com/office/officeart/2005/8/layout/funnel1"/>
    <dgm:cxn modelId="{B854FE1B-EC78-4DDC-ACD9-CDB6277A8873}" type="presOf" srcId="{F9A02010-4B2C-4C24-95F8-A914F06ED145}" destId="{4F12AFE8-4EF3-4A52-90FD-712AEF886C24}" srcOrd="0" destOrd="0" presId="urn:microsoft.com/office/officeart/2005/8/layout/funnel1"/>
    <dgm:cxn modelId="{F926B4D1-CFC5-44B3-988F-195A7D59A698}" srcId="{5ABD8C2B-B2C1-4D84-A448-6E58D39023FA}" destId="{20A494B2-B3A6-476F-825C-519517B96EA1}" srcOrd="1" destOrd="0" parTransId="{2D5E6889-5E70-436C-B46D-9AB3C60E1591}" sibTransId="{8F7C5FC9-3F3E-4222-BB3D-0BAB2D280284}"/>
    <dgm:cxn modelId="{5C6F0FB1-7490-4554-A5C2-7D09489219DC}" srcId="{5ABD8C2B-B2C1-4D84-A448-6E58D39023FA}" destId="{FB990646-CBF0-4342-BEAB-833719FE4397}" srcOrd="0" destOrd="0" parTransId="{540F44FE-F706-4051-83FE-2379CC166FEE}" sibTransId="{2F98316E-F9CA-42DB-9181-CD6E89C200C0}"/>
    <dgm:cxn modelId="{28F4CD95-0290-41C8-99DD-A51F95F7BCD0}" srcId="{5ABD8C2B-B2C1-4D84-A448-6E58D39023FA}" destId="{B89F9761-64C4-4E72-98DD-D1B61D31574A}" srcOrd="3" destOrd="0" parTransId="{9F870FAC-1A89-4674-A529-C84B6CE65C8E}" sibTransId="{464ED5A8-F5E5-4D82-ACC9-FC24B14CD9C6}"/>
    <dgm:cxn modelId="{616C7EDB-C09E-452C-9246-F014E4B61444}" type="presOf" srcId="{5ABD8C2B-B2C1-4D84-A448-6E58D39023FA}" destId="{ADFBDB06-62EF-490A-8DF9-7FBCCEC88E6F}" srcOrd="0" destOrd="0" presId="urn:microsoft.com/office/officeart/2005/8/layout/funnel1"/>
    <dgm:cxn modelId="{6BB98E2E-5E22-40B8-BD67-2A07D7803792}" type="presParOf" srcId="{ADFBDB06-62EF-490A-8DF9-7FBCCEC88E6F}" destId="{54B389DD-A15F-45BB-8B52-C8B9DB2A2FD7}" srcOrd="0" destOrd="0" presId="urn:microsoft.com/office/officeart/2005/8/layout/funnel1"/>
    <dgm:cxn modelId="{CC34193F-2CB3-48F6-92E0-25476925D71A}" type="presParOf" srcId="{ADFBDB06-62EF-490A-8DF9-7FBCCEC88E6F}" destId="{E57E7A13-E004-4775-BFFB-85B6F0717D92}" srcOrd="1" destOrd="0" presId="urn:microsoft.com/office/officeart/2005/8/layout/funnel1"/>
    <dgm:cxn modelId="{1D832541-6E33-4CA5-8A2E-1A348EC784F6}" type="presParOf" srcId="{ADFBDB06-62EF-490A-8DF9-7FBCCEC88E6F}" destId="{A3023CF9-49A6-4BAC-95D6-4746BAA3EFF8}" srcOrd="2" destOrd="0" presId="urn:microsoft.com/office/officeart/2005/8/layout/funnel1"/>
    <dgm:cxn modelId="{6324058E-E7A2-4B0F-8F38-CE60929275E6}" type="presParOf" srcId="{ADFBDB06-62EF-490A-8DF9-7FBCCEC88E6F}" destId="{4F12AFE8-4EF3-4A52-90FD-712AEF886C24}" srcOrd="3" destOrd="0" presId="urn:microsoft.com/office/officeart/2005/8/layout/funnel1"/>
    <dgm:cxn modelId="{69C9257F-5258-4C16-97AB-F2A9C578A712}" type="presParOf" srcId="{ADFBDB06-62EF-490A-8DF9-7FBCCEC88E6F}" destId="{E02B3034-86ED-44B1-86A5-23215DDB2873}" srcOrd="4" destOrd="0" presId="urn:microsoft.com/office/officeart/2005/8/layout/funnel1"/>
    <dgm:cxn modelId="{EF6E3285-1EA6-4547-932C-7E73731A6BB9}" type="presParOf" srcId="{ADFBDB06-62EF-490A-8DF9-7FBCCEC88E6F}" destId="{0C02156C-1F52-484D-8E49-607FEA08BE10}" srcOrd="5" destOrd="0" presId="urn:microsoft.com/office/officeart/2005/8/layout/funnel1"/>
    <dgm:cxn modelId="{8D7806AA-927E-4F0E-8385-F008F7C45351}" type="presParOf" srcId="{ADFBDB06-62EF-490A-8DF9-7FBCCEC88E6F}" destId="{FD1439E8-C263-4DB7-AF91-169B9AAA1EC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389DD-A15F-45BB-8B52-C8B9DB2A2FD7}">
      <dsp:nvSpPr>
        <dsp:cNvPr id="0" name=""/>
        <dsp:cNvSpPr/>
      </dsp:nvSpPr>
      <dsp:spPr>
        <a:xfrm>
          <a:off x="1238727" y="149157"/>
          <a:ext cx="3367274" cy="116940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7E7A13-E004-4775-BFFB-85B6F0717D92}">
      <dsp:nvSpPr>
        <dsp:cNvPr id="0" name=""/>
        <dsp:cNvSpPr/>
      </dsp:nvSpPr>
      <dsp:spPr>
        <a:xfrm>
          <a:off x="2577694" y="3033156"/>
          <a:ext cx="652572" cy="417646"/>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23CF9-49A6-4BAC-95D6-4746BAA3EFF8}">
      <dsp:nvSpPr>
        <dsp:cNvPr id="0" name=""/>
        <dsp:cNvSpPr/>
      </dsp:nvSpPr>
      <dsp:spPr>
        <a:xfrm>
          <a:off x="1337806" y="3367274"/>
          <a:ext cx="3132348" cy="78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a-DK" sz="2400" kern="1200"/>
            <a:t>Intern mundtlig prøve</a:t>
          </a:r>
        </a:p>
      </dsp:txBody>
      <dsp:txXfrm>
        <a:off x="1337806" y="3367274"/>
        <a:ext cx="3132348" cy="783087"/>
      </dsp:txXfrm>
    </dsp:sp>
    <dsp:sp modelId="{4F12AFE8-4EF3-4A52-90FD-712AEF886C24}">
      <dsp:nvSpPr>
        <dsp:cNvPr id="0" name=""/>
        <dsp:cNvSpPr/>
      </dsp:nvSpPr>
      <dsp:spPr>
        <a:xfrm>
          <a:off x="2305758" y="1717672"/>
          <a:ext cx="1174630" cy="117463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b="1" kern="1200">
              <a:solidFill>
                <a:sysClr val="windowText" lastClr="000000"/>
              </a:solidFill>
            </a:rPr>
            <a:t>Skriveperiode (synopsis)</a:t>
          </a:r>
        </a:p>
      </dsp:txBody>
      <dsp:txXfrm>
        <a:off x="2477779" y="1889693"/>
        <a:ext cx="830588" cy="830588"/>
      </dsp:txXfrm>
    </dsp:sp>
    <dsp:sp modelId="{E02B3034-86ED-44B1-86A5-23215DDB2873}">
      <dsp:nvSpPr>
        <dsp:cNvPr id="0" name=""/>
        <dsp:cNvSpPr/>
      </dsp:nvSpPr>
      <dsp:spPr>
        <a:xfrm>
          <a:off x="2298868" y="822378"/>
          <a:ext cx="1174630" cy="117463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b="1" kern="1200">
              <a:solidFill>
                <a:sysClr val="windowText" lastClr="000000"/>
              </a:solidFill>
            </a:rPr>
            <a:t>Vejledning</a:t>
          </a:r>
        </a:p>
      </dsp:txBody>
      <dsp:txXfrm>
        <a:off x="2470889" y="994399"/>
        <a:ext cx="830588" cy="830588"/>
      </dsp:txXfrm>
    </dsp:sp>
    <dsp:sp modelId="{0C02156C-1F52-484D-8E49-607FEA08BE10}">
      <dsp:nvSpPr>
        <dsp:cNvPr id="0" name=""/>
        <dsp:cNvSpPr/>
      </dsp:nvSpPr>
      <dsp:spPr>
        <a:xfrm>
          <a:off x="2313048" y="0"/>
          <a:ext cx="1174630" cy="117463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b="1" kern="1200" dirty="0" smtClean="0">
              <a:solidFill>
                <a:schemeClr val="tx1"/>
              </a:solidFill>
            </a:rPr>
            <a:t>Fag</a:t>
          </a:r>
          <a:endParaRPr lang="da-DK" sz="1000" b="1" kern="1200" dirty="0">
            <a:solidFill>
              <a:schemeClr val="tx1"/>
            </a:solidFill>
          </a:endParaRPr>
        </a:p>
      </dsp:txBody>
      <dsp:txXfrm>
        <a:off x="2485069" y="172021"/>
        <a:ext cx="830588" cy="830588"/>
      </dsp:txXfrm>
    </dsp:sp>
    <dsp:sp modelId="{FD1439E8-C263-4DB7-AF91-169B9AAA1EC0}">
      <dsp:nvSpPr>
        <dsp:cNvPr id="0" name=""/>
        <dsp:cNvSpPr/>
      </dsp:nvSpPr>
      <dsp:spPr>
        <a:xfrm>
          <a:off x="1089969" y="0"/>
          <a:ext cx="3654406" cy="292352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2CB0AAA2-D88F-4D9B-92FE-FCF812749043}" type="datetimeFigureOut">
              <a:rPr lang="da-DK" smtClean="0"/>
              <a:t>29-11-2016</a:t>
            </a:fld>
            <a:endParaRPr lang="da-DK"/>
          </a:p>
        </p:txBody>
      </p:sp>
      <p:sp>
        <p:nvSpPr>
          <p:cNvPr id="4" name="Pladsholder til sidefod 3"/>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5E20B65D-6C1B-4B31-BB4F-1F1DB6B4977F}" type="slidenum">
              <a:rPr lang="da-DK" smtClean="0"/>
              <a:t>‹nr.›</a:t>
            </a:fld>
            <a:endParaRPr lang="da-DK"/>
          </a:p>
        </p:txBody>
      </p:sp>
    </p:spTree>
    <p:extLst>
      <p:ext uri="{BB962C8B-B14F-4D97-AF65-F5344CB8AC3E}">
        <p14:creationId xmlns:p14="http://schemas.microsoft.com/office/powerpoint/2010/main" val="29098284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9" name="Rektangel 8"/>
          <p:cNvSpPr/>
          <p:nvPr userDrawn="1"/>
        </p:nvSpPr>
        <p:spPr>
          <a:xfrm>
            <a:off x="0" y="1357298"/>
            <a:ext cx="9144000" cy="4071966"/>
          </a:xfrm>
          <a:prstGeom prst="rect">
            <a:avLst/>
          </a:prstGeom>
          <a:solidFill>
            <a:srgbClr val="FF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85800" y="2130425"/>
            <a:ext cx="7772400" cy="1470025"/>
          </a:xfrm>
        </p:spPr>
        <p:txBody>
          <a:bodyPr/>
          <a:lstStyle>
            <a:lvl1pPr>
              <a:defRPr>
                <a:solidFill>
                  <a:schemeClr val="bg1"/>
                </a:solidFill>
              </a:defRPr>
            </a:lvl1pPr>
          </a:lstStyle>
          <a:p>
            <a:r>
              <a:rPr lang="da-DK" dirty="0" smtClean="0"/>
              <a:t>Klik for at redigere titeltypografi i masteren</a:t>
            </a:r>
            <a:endParaRPr lang="da-DK" dirty="0"/>
          </a:p>
        </p:txBody>
      </p:sp>
      <p:sp>
        <p:nvSpPr>
          <p:cNvPr id="3" name="Undertitel 2"/>
          <p:cNvSpPr>
            <a:spLocks noGrp="1"/>
          </p:cNvSpPr>
          <p:nvPr>
            <p:ph type="subTitle" idx="1"/>
          </p:nvPr>
        </p:nvSpPr>
        <p:spPr>
          <a:xfrm>
            <a:off x="1371600" y="3600448"/>
            <a:ext cx="6400800" cy="1257312"/>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dirty="0" smtClean="0"/>
              <a:t>Klik for at redigere titeltypografi i masteren</a:t>
            </a:r>
            <a:endParaRPr lang="da-DK" dirty="0"/>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543692" cy="1143000"/>
          </a:xfrm>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43A39A3F-7223-4A8E-ABD1-D95554DA0FE5}" type="datetimeFigureOut">
              <a:rPr lang="da-DK" smtClean="0"/>
              <a:pPr/>
              <a:t>29-11-2016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233DBAE-7F1D-4F9D-B6BE-724E36F3D5D9}"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6543692" cy="1143000"/>
          </a:xfrm>
          <a:prstGeom prst="rect">
            <a:avLst/>
          </a:prstGeom>
        </p:spPr>
        <p:txBody>
          <a:bodyPr vert="horz" lIns="91440" tIns="45720" rIns="91440" bIns="45720" rtlCol="0" anchor="ctr">
            <a:normAutofit/>
          </a:body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457200" y="1600201"/>
            <a:ext cx="8229600" cy="4257692"/>
          </a:xfrm>
          <a:prstGeom prst="rect">
            <a:avLst/>
          </a:prstGeom>
        </p:spPr>
        <p:txBody>
          <a:bodyPr vert="horz" lIns="91440" tIns="45720" rIns="91440" bIns="45720" rtlCol="0">
            <a:normAutofit/>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39A3F-7223-4A8E-ABD1-D95554DA0FE5}" type="datetimeFigureOut">
              <a:rPr lang="da-DK" smtClean="0"/>
              <a:pPr/>
              <a:t>29-11-2016</a:t>
            </a:fld>
            <a:endParaRPr lang="da-DK"/>
          </a:p>
        </p:txBody>
      </p:sp>
      <p:sp>
        <p:nvSpPr>
          <p:cNvPr id="5" name="Pladsholder til sidefod 4"/>
          <p:cNvSpPr>
            <a:spLocks noGrp="1"/>
          </p:cNvSpPr>
          <p:nvPr>
            <p:ph type="ftr" sz="quarter" idx="3"/>
          </p:nvPr>
        </p:nvSpPr>
        <p:spPr>
          <a:xfrm>
            <a:off x="271461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12335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3DBAE-7F1D-4F9D-B6BE-724E36F3D5D9}" type="slidenum">
              <a:rPr lang="da-DK" smtClean="0"/>
              <a:pPr/>
              <a:t>‹nr.›</a:t>
            </a:fld>
            <a:endParaRPr lang="da-DK"/>
          </a:p>
        </p:txBody>
      </p:sp>
      <p:pic>
        <p:nvPicPr>
          <p:cNvPr id="7" name="Billede 6" descr="dims.png"/>
          <p:cNvPicPr>
            <a:picLocks noChangeAspect="1"/>
          </p:cNvPicPr>
          <p:nvPr userDrawn="1"/>
        </p:nvPicPr>
        <p:blipFill>
          <a:blip r:embed="rId13" cstate="print"/>
          <a:stretch>
            <a:fillRect/>
          </a:stretch>
        </p:blipFill>
        <p:spPr>
          <a:xfrm>
            <a:off x="7272000" y="5576754"/>
            <a:ext cx="1872000" cy="1281246"/>
          </a:xfrm>
          <a:prstGeom prst="rect">
            <a:avLst/>
          </a:prstGeom>
        </p:spPr>
      </p:pic>
      <p:pic>
        <p:nvPicPr>
          <p:cNvPr id="8" name="Billede 7" descr="Logo_tradium_multifarve.png"/>
          <p:cNvPicPr>
            <a:picLocks noChangeAspect="1"/>
          </p:cNvPicPr>
          <p:nvPr userDrawn="1"/>
        </p:nvPicPr>
        <p:blipFill>
          <a:blip r:embed="rId14" cstate="print"/>
          <a:stretch>
            <a:fillRect/>
          </a:stretch>
        </p:blipFill>
        <p:spPr>
          <a:xfrm>
            <a:off x="7163580" y="214290"/>
            <a:ext cx="1800000" cy="8858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ortal.tradium.dk/studieomraadet/so1/samfundsfaglig-omraade/samfundsfaglig-synopsis.aspx"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dk/url?sa=i&amp;rct=j&amp;q=&amp;esrc=s&amp;source=images&amp;cd=&amp;cad=rja&amp;uact=8&amp;docid=AyGibeNU1y2UNM&amp;tbnid=RHzlEEECHZT8-M:&amp;ved=0CAUQjRw&amp;url=http://www.intellipoker.dk/articles/Introduktionsvideoer&amp;ei=op17U-LIF4LKywPosoHYCQ&amp;psig=AFQjCNEwKiy0E1TTL9c4umO3DYFmlKxksA&amp;ust=1400696406191030"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portal.tradium.dk/studieomraadet/so1/samfundsfagligt-omraade-intro/evaluering-og-praesentation.aspx"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latin typeface="+mj-lt"/>
              </a:rPr>
              <a:t>KNÆK KODEN</a:t>
            </a:r>
            <a:endParaRPr lang="da-DK" dirty="0">
              <a:latin typeface="+mj-lt"/>
            </a:endParaRPr>
          </a:p>
        </p:txBody>
      </p:sp>
      <p:sp>
        <p:nvSpPr>
          <p:cNvPr id="3" name="Undertitel 2"/>
          <p:cNvSpPr>
            <a:spLocks noGrp="1"/>
          </p:cNvSpPr>
          <p:nvPr>
            <p:ph type="subTitle" idx="1"/>
          </p:nvPr>
        </p:nvSpPr>
        <p:spPr/>
        <p:txBody>
          <a:bodyPr>
            <a:normAutofit fontScale="85000" lnSpcReduction="20000"/>
          </a:bodyPr>
          <a:lstStyle/>
          <a:p>
            <a:r>
              <a:rPr lang="da-DK" dirty="0" smtClean="0"/>
              <a:t>SO 1 </a:t>
            </a:r>
          </a:p>
          <a:p>
            <a:r>
              <a:rPr lang="da-DK" dirty="0" smtClean="0"/>
              <a:t>Det samfundsfaglige område</a:t>
            </a:r>
          </a:p>
          <a:p>
            <a:r>
              <a:rPr lang="da-DK" dirty="0" smtClean="0"/>
              <a:t>Uge 50-51</a:t>
            </a:r>
            <a:endParaRPr lang="da-DK" dirty="0"/>
          </a:p>
        </p:txBody>
      </p:sp>
      <p:sp>
        <p:nvSpPr>
          <p:cNvPr id="4" name="Tekstfelt 3"/>
          <p:cNvSpPr txBox="1"/>
          <p:nvPr/>
        </p:nvSpPr>
        <p:spPr>
          <a:xfrm>
            <a:off x="107504" y="5684077"/>
            <a:ext cx="6557564" cy="646331"/>
          </a:xfrm>
          <a:prstGeom prst="rect">
            <a:avLst/>
          </a:prstGeom>
          <a:noFill/>
        </p:spPr>
        <p:txBody>
          <a:bodyPr wrap="none" rtlCol="0">
            <a:spAutoFit/>
          </a:bodyPr>
          <a:lstStyle/>
          <a:p>
            <a:r>
              <a:rPr lang="da-DK" dirty="0" smtClean="0"/>
              <a:t>Denne PowerPoint kan findes på portal.tradium.dk </a:t>
            </a:r>
            <a:r>
              <a:rPr lang="da-DK" dirty="0" smtClean="0">
                <a:sym typeface="Wingdings" panose="05000000000000000000" pitchFamily="2" charset="2"/>
              </a:rPr>
              <a:t> </a:t>
            </a:r>
          </a:p>
          <a:p>
            <a:r>
              <a:rPr lang="da-DK" dirty="0" smtClean="0">
                <a:sym typeface="Wingdings" panose="05000000000000000000" pitchFamily="2" charset="2"/>
              </a:rPr>
              <a:t>Studieområdet  SO1  Samfundsfagligt område – intro  Forløb </a:t>
            </a:r>
            <a:endParaRPr lang="da-D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306" y="-243408"/>
            <a:ext cx="5040560" cy="1162050"/>
          </a:xfrm>
        </p:spPr>
        <p:txBody>
          <a:bodyPr/>
          <a:lstStyle/>
          <a:p>
            <a:r>
              <a:rPr lang="da-DK" dirty="0" smtClean="0"/>
              <a:t>Krav til struktur og layout</a:t>
            </a:r>
            <a:endParaRPr lang="da-DK" dirty="0"/>
          </a:p>
        </p:txBody>
      </p:sp>
      <p:sp>
        <p:nvSpPr>
          <p:cNvPr id="6" name="Rektangel 5"/>
          <p:cNvSpPr/>
          <p:nvPr/>
        </p:nvSpPr>
        <p:spPr>
          <a:xfrm>
            <a:off x="304432" y="6309320"/>
            <a:ext cx="6461678" cy="677108"/>
          </a:xfrm>
          <a:prstGeom prst="rect">
            <a:avLst/>
          </a:prstGeom>
        </p:spPr>
        <p:txBody>
          <a:bodyPr wrap="square">
            <a:spAutoFit/>
          </a:bodyPr>
          <a:lstStyle/>
          <a:p>
            <a:r>
              <a:rPr lang="da-DK" sz="1200" dirty="0" smtClean="0">
                <a:hlinkClick r:id="rId2"/>
              </a:rPr>
              <a:t>Fra: </a:t>
            </a:r>
            <a:endParaRPr lang="da-DK" sz="1200" dirty="0">
              <a:hlinkClick r:id="rId2"/>
            </a:endParaRPr>
          </a:p>
          <a:p>
            <a:r>
              <a:rPr lang="da-DK" sz="1200" dirty="0" smtClean="0">
                <a:hlinkClick r:id="rId2"/>
              </a:rPr>
              <a:t>http</a:t>
            </a:r>
            <a:r>
              <a:rPr lang="da-DK" sz="1200" dirty="0">
                <a:hlinkClick r:id="rId2"/>
              </a:rPr>
              <a:t>://</a:t>
            </a:r>
            <a:r>
              <a:rPr lang="da-DK" sz="1200" dirty="0" smtClean="0">
                <a:hlinkClick r:id="rId2"/>
              </a:rPr>
              <a:t>portal.tradium.dk/studieomraadet/so1/samfundsfaglig-omraade/samfundsfaglig-synopsis.aspx</a:t>
            </a:r>
            <a:endParaRPr lang="da-DK" sz="1200" dirty="0" smtClean="0"/>
          </a:p>
          <a:p>
            <a:endParaRPr lang="da-DK" sz="1400" dirty="0"/>
          </a:p>
        </p:txBody>
      </p:sp>
      <p:pic>
        <p:nvPicPr>
          <p:cNvPr id="4" name="Billede 3"/>
          <p:cNvPicPr>
            <a:picLocks noChangeAspect="1"/>
          </p:cNvPicPr>
          <p:nvPr/>
        </p:nvPicPr>
        <p:blipFill>
          <a:blip r:embed="rId3"/>
          <a:stretch>
            <a:fillRect/>
          </a:stretch>
        </p:blipFill>
        <p:spPr>
          <a:xfrm>
            <a:off x="179512" y="1155734"/>
            <a:ext cx="8648700" cy="5172075"/>
          </a:xfrm>
          <a:prstGeom prst="rect">
            <a:avLst/>
          </a:prstGeom>
        </p:spPr>
      </p:pic>
    </p:spTree>
    <p:extLst>
      <p:ext uri="{BB962C8B-B14F-4D97-AF65-F5344CB8AC3E}">
        <p14:creationId xmlns:p14="http://schemas.microsoft.com/office/powerpoint/2010/main" val="169663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6543692" cy="1143000"/>
          </a:xfrm>
        </p:spPr>
        <p:txBody>
          <a:bodyPr>
            <a:normAutofit fontScale="90000"/>
          </a:bodyPr>
          <a:lstStyle/>
          <a:p>
            <a:r>
              <a:rPr lang="da-DK" dirty="0" smtClean="0">
                <a:latin typeface="+mj-lt"/>
              </a:rPr>
              <a:t>Afsnittet: Opgaveformulering </a:t>
            </a:r>
            <a:endParaRPr lang="da-DK" dirty="0">
              <a:latin typeface="+mj-lt"/>
            </a:endParaRPr>
          </a:p>
        </p:txBody>
      </p:sp>
      <p:sp>
        <p:nvSpPr>
          <p:cNvPr id="3" name="Tekstfelt 2"/>
          <p:cNvSpPr txBox="1"/>
          <p:nvPr/>
        </p:nvSpPr>
        <p:spPr>
          <a:xfrm>
            <a:off x="611560" y="1558096"/>
            <a:ext cx="6890220" cy="707886"/>
          </a:xfrm>
          <a:prstGeom prst="rect">
            <a:avLst/>
          </a:prstGeom>
          <a:noFill/>
        </p:spPr>
        <p:txBody>
          <a:bodyPr wrap="none" rtlCol="0">
            <a:spAutoFit/>
          </a:bodyPr>
          <a:lstStyle/>
          <a:p>
            <a:r>
              <a:rPr lang="da-DK" sz="2000" b="1" dirty="0" smtClean="0">
                <a:solidFill>
                  <a:srgbClr val="002060"/>
                </a:solidFill>
              </a:rPr>
              <a:t>Her skal I blot skrive opgaveformuleringen ind!</a:t>
            </a:r>
          </a:p>
          <a:p>
            <a:r>
              <a:rPr lang="da-DK" sz="2000" b="1" dirty="0" smtClean="0">
                <a:solidFill>
                  <a:srgbClr val="002060"/>
                </a:solidFill>
              </a:rPr>
              <a:t>Blot erstat x-land med det konkrete land, som I har fået tildelt.  </a:t>
            </a:r>
          </a:p>
        </p:txBody>
      </p:sp>
      <p:pic>
        <p:nvPicPr>
          <p:cNvPr id="5" name="Billede 4"/>
          <p:cNvPicPr>
            <a:picLocks noChangeAspect="1"/>
          </p:cNvPicPr>
          <p:nvPr/>
        </p:nvPicPr>
        <p:blipFill rotWithShape="1">
          <a:blip r:embed="rId2"/>
          <a:srcRect b="13889"/>
          <a:stretch/>
        </p:blipFill>
        <p:spPr>
          <a:xfrm>
            <a:off x="251520" y="2348880"/>
            <a:ext cx="8532405" cy="2232248"/>
          </a:xfrm>
          <a:prstGeom prst="rect">
            <a:avLst/>
          </a:prstGeom>
        </p:spPr>
      </p:pic>
    </p:spTree>
    <p:extLst>
      <p:ext uri="{BB962C8B-B14F-4D97-AF65-F5344CB8AC3E}">
        <p14:creationId xmlns:p14="http://schemas.microsoft.com/office/powerpoint/2010/main" val="297483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6543692" cy="1143000"/>
          </a:xfrm>
        </p:spPr>
        <p:txBody>
          <a:bodyPr>
            <a:normAutofit fontScale="90000"/>
          </a:bodyPr>
          <a:lstStyle/>
          <a:p>
            <a:r>
              <a:rPr lang="da-DK" dirty="0" smtClean="0">
                <a:latin typeface="+mj-lt"/>
              </a:rPr>
              <a:t>Afsnittet: Metode og kildekritik </a:t>
            </a:r>
            <a:endParaRPr lang="da-DK" dirty="0">
              <a:latin typeface="+mj-lt"/>
            </a:endParaRPr>
          </a:p>
        </p:txBody>
      </p:sp>
      <p:pic>
        <p:nvPicPr>
          <p:cNvPr id="3" name="Billede 2"/>
          <p:cNvPicPr>
            <a:picLocks noChangeAspect="1"/>
          </p:cNvPicPr>
          <p:nvPr/>
        </p:nvPicPr>
        <p:blipFill>
          <a:blip r:embed="rId2"/>
          <a:stretch>
            <a:fillRect/>
          </a:stretch>
        </p:blipFill>
        <p:spPr>
          <a:xfrm>
            <a:off x="-108519" y="2420888"/>
            <a:ext cx="9252520" cy="1862786"/>
          </a:xfrm>
          <a:prstGeom prst="rect">
            <a:avLst/>
          </a:prstGeom>
        </p:spPr>
      </p:pic>
    </p:spTree>
    <p:extLst>
      <p:ext uri="{BB962C8B-B14F-4D97-AF65-F5344CB8AC3E}">
        <p14:creationId xmlns:p14="http://schemas.microsoft.com/office/powerpoint/2010/main" val="307221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941168"/>
            <a:ext cx="7848872" cy="1143000"/>
          </a:xfrm>
        </p:spPr>
        <p:txBody>
          <a:bodyPr>
            <a:normAutofit fontScale="90000"/>
          </a:bodyPr>
          <a:lstStyle/>
          <a:p>
            <a:pPr algn="l"/>
            <a:r>
              <a:rPr lang="da-DK" sz="3600" dirty="0" smtClean="0">
                <a:latin typeface="+mj-lt"/>
              </a:rPr>
              <a:t>Så et antal hovedafsnit, hvor I svarer på opgaveformuleringen. </a:t>
            </a:r>
            <a:r>
              <a:rPr lang="da-DK" dirty="0" smtClean="0">
                <a:latin typeface="+mj-lt"/>
              </a:rPr>
              <a:t/>
            </a:r>
            <a:br>
              <a:rPr lang="da-DK" dirty="0" smtClean="0">
                <a:latin typeface="+mj-lt"/>
              </a:rPr>
            </a:br>
            <a:r>
              <a:rPr lang="da-DK" dirty="0" smtClean="0">
                <a:latin typeface="+mj-lt"/>
              </a:rPr>
              <a:t/>
            </a:r>
            <a:br>
              <a:rPr lang="da-DK" dirty="0" smtClean="0">
                <a:latin typeface="+mj-lt"/>
              </a:rPr>
            </a:br>
            <a:r>
              <a:rPr lang="da-DK" sz="2000" dirty="0" smtClean="0">
                <a:latin typeface="+mj-lt"/>
              </a:rPr>
              <a:t>Minimum 3 afsnit, der følger opgaveformuleringens taksonomiske opbygning. </a:t>
            </a:r>
            <a:br>
              <a:rPr lang="da-DK" sz="2000" dirty="0" smtClean="0">
                <a:latin typeface="+mj-lt"/>
              </a:rPr>
            </a:br>
            <a:r>
              <a:rPr lang="da-DK" sz="2000" dirty="0" smtClean="0">
                <a:latin typeface="+mj-lt"/>
              </a:rPr>
              <a:t/>
            </a:r>
            <a:br>
              <a:rPr lang="da-DK" sz="2000" dirty="0" smtClean="0">
                <a:latin typeface="+mj-lt"/>
              </a:rPr>
            </a:br>
            <a:r>
              <a:rPr lang="da-DK" sz="2000" dirty="0" smtClean="0">
                <a:latin typeface="+mj-lt"/>
              </a:rPr>
              <a:t>Dvs. minimum et redegørende afsnit, et analyseafsnit og et afsnit med vurdering.</a:t>
            </a:r>
            <a:br>
              <a:rPr lang="da-DK" sz="2000" dirty="0" smtClean="0">
                <a:latin typeface="+mj-lt"/>
              </a:rPr>
            </a:br>
            <a:r>
              <a:rPr lang="da-DK" sz="2000" dirty="0" smtClean="0">
                <a:latin typeface="+mj-lt"/>
              </a:rPr>
              <a:t>Giv afsnittene nogle overskrifter, der siger noget om det konkrete indhold af afsnittet. </a:t>
            </a:r>
            <a:r>
              <a:rPr lang="da-DK" sz="2000" dirty="0" smtClean="0">
                <a:solidFill>
                  <a:srgbClr val="FF0000"/>
                </a:solidFill>
                <a:latin typeface="+mj-lt"/>
              </a:rPr>
              <a:t>HUSK nummerering.</a:t>
            </a:r>
            <a:r>
              <a:rPr lang="da-DK" sz="2000" dirty="0" smtClean="0">
                <a:latin typeface="+mj-lt"/>
              </a:rPr>
              <a:t/>
            </a:r>
            <a:br>
              <a:rPr lang="da-DK" sz="2000" dirty="0" smtClean="0">
                <a:latin typeface="+mj-lt"/>
              </a:rPr>
            </a:br>
            <a:r>
              <a:rPr lang="da-DK" sz="2000" dirty="0" smtClean="0">
                <a:latin typeface="+mj-lt"/>
              </a:rPr>
              <a:t/>
            </a:r>
            <a:br>
              <a:rPr lang="da-DK" sz="2000" dirty="0" smtClean="0">
                <a:latin typeface="+mj-lt"/>
              </a:rPr>
            </a:br>
            <a:r>
              <a:rPr lang="da-DK" sz="2000" dirty="0" smtClean="0">
                <a:latin typeface="+mj-lt"/>
              </a:rPr>
              <a:t>Det skal være tydeligt, hvad det er I når frem til men hold gerne nogle af ”mellemregningerne” tilbage, så I kan uddybe dem til den mundtlige fremlæggelse. </a:t>
            </a:r>
            <a:r>
              <a:rPr lang="da-DK" sz="3100" dirty="0" smtClean="0">
                <a:latin typeface="+mj-lt"/>
              </a:rPr>
              <a:t/>
            </a:r>
            <a:br>
              <a:rPr lang="da-DK" sz="3100" dirty="0" smtClean="0">
                <a:latin typeface="+mj-lt"/>
              </a:rPr>
            </a:br>
            <a:r>
              <a:rPr lang="da-DK" sz="3100" dirty="0" smtClean="0">
                <a:latin typeface="+mj-lt"/>
              </a:rPr>
              <a:t/>
            </a:r>
            <a:br>
              <a:rPr lang="da-DK" sz="3100" dirty="0" smtClean="0">
                <a:latin typeface="+mj-lt"/>
              </a:rPr>
            </a:br>
            <a:r>
              <a:rPr lang="da-DK" sz="3100" dirty="0">
                <a:latin typeface="+mj-lt"/>
              </a:rPr>
              <a:t/>
            </a:r>
            <a:br>
              <a:rPr lang="da-DK" sz="3100" dirty="0">
                <a:latin typeface="+mj-lt"/>
              </a:rPr>
            </a:br>
            <a:r>
              <a:rPr lang="da-DK" sz="3100" dirty="0" smtClean="0">
                <a:latin typeface="+mj-lt"/>
              </a:rPr>
              <a:t/>
            </a:r>
            <a:br>
              <a:rPr lang="da-DK" sz="3100" dirty="0" smtClean="0">
                <a:latin typeface="+mj-lt"/>
              </a:rPr>
            </a:br>
            <a:r>
              <a:rPr lang="da-DK" dirty="0" smtClean="0">
                <a:latin typeface="+mj-lt"/>
              </a:rPr>
              <a:t/>
            </a:r>
            <a:br>
              <a:rPr lang="da-DK" dirty="0" smtClean="0">
                <a:latin typeface="+mj-lt"/>
              </a:rPr>
            </a:br>
            <a:r>
              <a:rPr lang="da-DK" dirty="0" smtClean="0">
                <a:latin typeface="+mj-lt"/>
              </a:rPr>
              <a:t/>
            </a:r>
            <a:br>
              <a:rPr lang="da-DK" dirty="0" smtClean="0">
                <a:latin typeface="+mj-lt"/>
              </a:rPr>
            </a:br>
            <a:r>
              <a:rPr lang="da-DK" dirty="0" smtClean="0">
                <a:latin typeface="+mj-lt"/>
              </a:rPr>
              <a:t/>
            </a:r>
            <a:br>
              <a:rPr lang="da-DK" dirty="0" smtClean="0">
                <a:latin typeface="+mj-lt"/>
              </a:rPr>
            </a:br>
            <a:r>
              <a:rPr lang="da-DK" dirty="0" smtClean="0">
                <a:latin typeface="+mj-lt"/>
              </a:rPr>
              <a:t>   </a:t>
            </a:r>
            <a:endParaRPr lang="da-DK" dirty="0">
              <a:latin typeface="+mj-lt"/>
            </a:endParaRPr>
          </a:p>
        </p:txBody>
      </p:sp>
    </p:spTree>
    <p:extLst>
      <p:ext uri="{BB962C8B-B14F-4D97-AF65-F5344CB8AC3E}">
        <p14:creationId xmlns:p14="http://schemas.microsoft.com/office/powerpoint/2010/main" val="191991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latin typeface="+mj-lt"/>
              </a:rPr>
              <a:t>Eksempel på indholdsfortegnelse </a:t>
            </a:r>
            <a:endParaRPr lang="da-DK" dirty="0">
              <a:latin typeface="+mj-lt"/>
            </a:endParaRPr>
          </a:p>
        </p:txBody>
      </p:sp>
      <p:sp>
        <p:nvSpPr>
          <p:cNvPr id="5" name="Tekstfelt 4"/>
          <p:cNvSpPr txBox="1"/>
          <p:nvPr/>
        </p:nvSpPr>
        <p:spPr>
          <a:xfrm>
            <a:off x="457200" y="5373216"/>
            <a:ext cx="6437468" cy="923330"/>
          </a:xfrm>
          <a:prstGeom prst="rect">
            <a:avLst/>
          </a:prstGeom>
          <a:noFill/>
        </p:spPr>
        <p:txBody>
          <a:bodyPr wrap="none" rtlCol="0">
            <a:spAutoFit/>
          </a:bodyPr>
          <a:lstStyle/>
          <a:p>
            <a:r>
              <a:rPr lang="da-DK" dirty="0" smtClean="0"/>
              <a:t>BEMÆRK – omfanget af synopsen bestemmes ikke af sidetallet!</a:t>
            </a:r>
          </a:p>
          <a:p>
            <a:r>
              <a:rPr lang="da-DK" dirty="0" smtClean="0"/>
              <a:t>Figurer, illustrationer, tvungne sideskift og andet kan sagtens gøre, </a:t>
            </a:r>
          </a:p>
          <a:p>
            <a:r>
              <a:rPr lang="da-DK" dirty="0" smtClean="0"/>
              <a:t>at I fx ender på side 7 eller 8.  </a:t>
            </a:r>
            <a:endParaRPr lang="da-DK" dirty="0"/>
          </a:p>
        </p:txBody>
      </p:sp>
      <p:pic>
        <p:nvPicPr>
          <p:cNvPr id="6" name="Billede 5"/>
          <p:cNvPicPr>
            <a:picLocks noChangeAspect="1"/>
          </p:cNvPicPr>
          <p:nvPr/>
        </p:nvPicPr>
        <p:blipFill>
          <a:blip r:embed="rId2"/>
          <a:stretch>
            <a:fillRect/>
          </a:stretch>
        </p:blipFill>
        <p:spPr>
          <a:xfrm>
            <a:off x="431976" y="1447434"/>
            <a:ext cx="8129411" cy="3791448"/>
          </a:xfrm>
          <a:prstGeom prst="rect">
            <a:avLst/>
          </a:prstGeom>
        </p:spPr>
      </p:pic>
    </p:spTree>
    <p:extLst>
      <p:ext uri="{BB962C8B-B14F-4D97-AF65-F5344CB8AC3E}">
        <p14:creationId xmlns:p14="http://schemas.microsoft.com/office/powerpoint/2010/main" val="223996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825" y="44624"/>
            <a:ext cx="1463460" cy="2060848"/>
          </a:xfrm>
          <a:prstGeom prst="rect">
            <a:avLst/>
          </a:prstGeom>
        </p:spPr>
      </p:pic>
      <p:sp>
        <p:nvSpPr>
          <p:cNvPr id="2" name="Titel 1"/>
          <p:cNvSpPr>
            <a:spLocks noGrp="1"/>
          </p:cNvSpPr>
          <p:nvPr>
            <p:ph type="title"/>
          </p:nvPr>
        </p:nvSpPr>
        <p:spPr>
          <a:xfrm>
            <a:off x="1472340" y="548680"/>
            <a:ext cx="6543692" cy="1143000"/>
          </a:xfrm>
        </p:spPr>
        <p:txBody>
          <a:bodyPr/>
          <a:lstStyle/>
          <a:p>
            <a:r>
              <a:rPr lang="da-DK" dirty="0" smtClean="0">
                <a:solidFill>
                  <a:srgbClr val="FF0000"/>
                </a:solidFill>
                <a:latin typeface="+mj-lt"/>
              </a:rPr>
              <a:t>Lille fif mht. kilder</a:t>
            </a:r>
            <a:endParaRPr lang="da-DK" dirty="0">
              <a:solidFill>
                <a:srgbClr val="FF0000"/>
              </a:solidFill>
              <a:latin typeface="+mj-lt"/>
            </a:endParaRPr>
          </a:p>
        </p:txBody>
      </p:sp>
      <p:sp>
        <p:nvSpPr>
          <p:cNvPr id="5" name="Tekstfelt 4"/>
          <p:cNvSpPr txBox="1"/>
          <p:nvPr/>
        </p:nvSpPr>
        <p:spPr>
          <a:xfrm>
            <a:off x="1310796" y="1916832"/>
            <a:ext cx="7833204" cy="3847207"/>
          </a:xfrm>
          <a:prstGeom prst="rect">
            <a:avLst/>
          </a:prstGeom>
          <a:noFill/>
        </p:spPr>
        <p:txBody>
          <a:bodyPr wrap="square" rtlCol="0">
            <a:spAutoFit/>
          </a:bodyPr>
          <a:lstStyle/>
          <a:p>
            <a:r>
              <a:rPr lang="da-DK" sz="2400" dirty="0" smtClean="0">
                <a:latin typeface="+mj-lt"/>
              </a:rPr>
              <a:t>Det kan godt være, at I selv skal på jagt efter supplerende kilder, men </a:t>
            </a:r>
            <a:r>
              <a:rPr lang="da-DK" sz="4000" b="1" dirty="0" smtClean="0">
                <a:latin typeface="+mj-lt"/>
              </a:rPr>
              <a:t>start </a:t>
            </a:r>
            <a:r>
              <a:rPr lang="da-DK" sz="2400" dirty="0" smtClean="0">
                <a:latin typeface="+mj-lt"/>
              </a:rPr>
              <a:t>med at undersøge kilderne i linksamlingen. </a:t>
            </a:r>
          </a:p>
          <a:p>
            <a:endParaRPr lang="da-DK" sz="2400" dirty="0">
              <a:latin typeface="+mj-lt"/>
            </a:endParaRPr>
          </a:p>
          <a:p>
            <a:r>
              <a:rPr lang="da-DK" sz="2400" dirty="0" smtClean="0">
                <a:latin typeface="+mj-lt"/>
              </a:rPr>
              <a:t>OG nej: Man kan ikke bare google sig til svarene i opgaveformuleringen.</a:t>
            </a:r>
          </a:p>
          <a:p>
            <a:r>
              <a:rPr lang="da-DK" sz="2400" dirty="0" smtClean="0">
                <a:latin typeface="+mj-lt"/>
              </a:rPr>
              <a:t>Det er en nødvendighed at finde kilder, gennemlæse kilder og selvstændigt udvælge og anvende data fra disse kilder.  </a:t>
            </a:r>
          </a:p>
          <a:p>
            <a:endParaRPr lang="da-DK" dirty="0"/>
          </a:p>
          <a:p>
            <a:endParaRPr lang="da-DK"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421" y="5533429"/>
            <a:ext cx="3905250" cy="1171575"/>
          </a:xfrm>
          <a:prstGeom prst="rect">
            <a:avLst/>
          </a:prstGeom>
        </p:spPr>
      </p:pic>
    </p:spTree>
    <p:extLst>
      <p:ext uri="{BB962C8B-B14F-4D97-AF65-F5344CB8AC3E}">
        <p14:creationId xmlns:p14="http://schemas.microsoft.com/office/powerpoint/2010/main" val="236871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1052736"/>
            <a:ext cx="8784976" cy="4770537"/>
          </a:xfrm>
          <a:prstGeom prst="rect">
            <a:avLst/>
          </a:prstGeom>
        </p:spPr>
        <p:txBody>
          <a:bodyPr wrap="square">
            <a:spAutoFit/>
          </a:bodyPr>
          <a:lstStyle/>
          <a:p>
            <a:r>
              <a:rPr lang="da-DK" sz="2800" b="1" dirty="0" smtClean="0"/>
              <a:t>Det redegørende niveau</a:t>
            </a:r>
          </a:p>
          <a:p>
            <a:endParaRPr lang="da-DK" sz="2800" b="1" dirty="0" smtClean="0"/>
          </a:p>
          <a:p>
            <a:r>
              <a:rPr lang="da-DK" sz="2800" i="1" dirty="0"/>
              <a:t>Redegør for begrebet konkurrenceevne og giv en kort landekarakteristisk af x-land. </a:t>
            </a:r>
            <a:r>
              <a:rPr lang="da-DK" sz="2800" i="1" dirty="0" smtClean="0"/>
              <a:t> </a:t>
            </a:r>
            <a:endParaRPr lang="da-DK" sz="2800" i="1" dirty="0"/>
          </a:p>
          <a:p>
            <a:endParaRPr lang="da-DK" sz="1600" i="1" dirty="0"/>
          </a:p>
          <a:p>
            <a:pPr marL="285750" indent="-285750">
              <a:buFontTx/>
              <a:buChar char="-"/>
            </a:pPr>
            <a:endParaRPr lang="da-DK" sz="1600" i="1" dirty="0"/>
          </a:p>
          <a:p>
            <a:r>
              <a:rPr lang="da-DK" sz="2400" dirty="0" smtClean="0"/>
              <a:t>Fokus:</a:t>
            </a:r>
          </a:p>
          <a:p>
            <a:r>
              <a:rPr lang="da-DK" sz="2400" dirty="0" smtClean="0"/>
              <a:t>Vis at I </a:t>
            </a:r>
            <a:r>
              <a:rPr lang="da-DK" sz="2400" dirty="0" err="1" smtClean="0"/>
              <a:t>i</a:t>
            </a:r>
            <a:r>
              <a:rPr lang="da-DK" sz="2400" dirty="0" smtClean="0"/>
              <a:t> IØ har tilegnet jer en forståelse af begrebet konkurrenceevne og ved, hvad der bør indgå i en landekarakteristik.</a:t>
            </a:r>
          </a:p>
          <a:p>
            <a:r>
              <a:rPr lang="da-DK" sz="2400" dirty="0" smtClean="0"/>
              <a:t>Det, som I skriver i de(t) redegørende afsnit, bør I trække tråde til senere i synopsen. På den måde sikrer I, at der bliver en rød tråd i synopsen.  </a:t>
            </a:r>
          </a:p>
          <a:p>
            <a:endParaRPr lang="da-DK" sz="1600" dirty="0" smtClean="0"/>
          </a:p>
        </p:txBody>
      </p:sp>
    </p:spTree>
    <p:extLst>
      <p:ext uri="{BB962C8B-B14F-4D97-AF65-F5344CB8AC3E}">
        <p14:creationId xmlns:p14="http://schemas.microsoft.com/office/powerpoint/2010/main" val="424950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23528" y="692696"/>
            <a:ext cx="8568952" cy="5940088"/>
          </a:xfrm>
          <a:prstGeom prst="rect">
            <a:avLst/>
          </a:prstGeom>
        </p:spPr>
        <p:txBody>
          <a:bodyPr wrap="square">
            <a:spAutoFit/>
          </a:bodyPr>
          <a:lstStyle/>
          <a:p>
            <a:r>
              <a:rPr lang="da-DK" sz="2800" b="1" dirty="0" smtClean="0">
                <a:latin typeface="Calibri" panose="020F0502020204030204" pitchFamily="34" charset="0"/>
              </a:rPr>
              <a:t>Det analyserende niveau </a:t>
            </a:r>
          </a:p>
          <a:p>
            <a:endParaRPr lang="da-DK" sz="2400" b="1" dirty="0">
              <a:latin typeface="Calibri" panose="020F0502020204030204" pitchFamily="34" charset="0"/>
            </a:endParaRPr>
          </a:p>
          <a:p>
            <a:r>
              <a:rPr lang="da-DK" sz="2800" i="1" dirty="0" smtClean="0">
                <a:latin typeface="Calibri" panose="020F0502020204030204" pitchFamily="34" charset="0"/>
              </a:rPr>
              <a:t>Analyser </a:t>
            </a:r>
            <a:r>
              <a:rPr lang="da-DK" sz="2800" i="1" dirty="0">
                <a:latin typeface="Calibri" panose="020F0502020204030204" pitchFamily="34" charset="0"/>
              </a:rPr>
              <a:t>udviklingen af Danmarks samhandel med x-land fra 2010 frem til nu. Kom her også ind på, hvilken samfundsøkonomisk betydning samhandlen har. I analysen skal relevant talmateriale inddrages og bearbejdes ved hjælp af regressioner</a:t>
            </a:r>
            <a:r>
              <a:rPr lang="da-DK" sz="2800" i="1" dirty="0" smtClean="0">
                <a:latin typeface="Calibri" panose="020F0502020204030204" pitchFamily="34" charset="0"/>
              </a:rPr>
              <a:t>.</a:t>
            </a:r>
          </a:p>
          <a:p>
            <a:endParaRPr lang="da-DK" sz="2400" i="1" dirty="0">
              <a:latin typeface="Calibri" panose="020F0502020204030204" pitchFamily="34" charset="0"/>
            </a:endParaRPr>
          </a:p>
          <a:p>
            <a:r>
              <a:rPr lang="da-DK" sz="2400" dirty="0" smtClean="0">
                <a:latin typeface="Calibri" panose="020F0502020204030204" pitchFamily="34" charset="0"/>
              </a:rPr>
              <a:t>Fokus: </a:t>
            </a:r>
          </a:p>
          <a:p>
            <a:r>
              <a:rPr lang="da-DK" sz="2000" dirty="0" smtClean="0">
                <a:latin typeface="Calibri" panose="020F0502020204030204" pitchFamily="34" charset="0"/>
              </a:rPr>
              <a:t>Her skal I vise, I kan finde, bearbejde og anvende relevante tal for samhandlen (eksport/import). At anvende betyder, at talmaterialet ikke kan stå alene. I skal forklare, hvad tallene siger om samhandlen. Dernæst skal I vise, at I ved hjælp af de samfundsøkonomiske mål og evt. også det samfundsøkonomiske kredsløb kan forklare, hvilken betydning den konstaterede samhandel har for Danmark. </a:t>
            </a:r>
          </a:p>
          <a:p>
            <a:r>
              <a:rPr lang="da-DK" sz="2000" dirty="0" smtClean="0">
                <a:latin typeface="Calibri" panose="020F0502020204030204" pitchFamily="34" charset="0"/>
              </a:rPr>
              <a:t>Dvs. her skal I demonstrere jeres faglighed indenfor </a:t>
            </a:r>
          </a:p>
          <a:p>
            <a:r>
              <a:rPr lang="da-DK" sz="2000" dirty="0" smtClean="0">
                <a:latin typeface="Calibri" panose="020F0502020204030204" pitchFamily="34" charset="0"/>
              </a:rPr>
              <a:t>matematik og samfundsfag. </a:t>
            </a:r>
            <a:endParaRPr lang="da-DK" sz="2000" dirty="0"/>
          </a:p>
        </p:txBody>
      </p:sp>
    </p:spTree>
    <p:extLst>
      <p:ext uri="{BB962C8B-B14F-4D97-AF65-F5344CB8AC3E}">
        <p14:creationId xmlns:p14="http://schemas.microsoft.com/office/powerpoint/2010/main" val="225126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51520" y="404664"/>
            <a:ext cx="8677472" cy="5693866"/>
          </a:xfrm>
          <a:prstGeom prst="rect">
            <a:avLst/>
          </a:prstGeom>
        </p:spPr>
        <p:txBody>
          <a:bodyPr wrap="square">
            <a:spAutoFit/>
          </a:bodyPr>
          <a:lstStyle/>
          <a:p>
            <a:r>
              <a:rPr lang="da-DK" sz="2800" b="1" dirty="0" smtClean="0"/>
              <a:t>Det diskuterende niveau</a:t>
            </a:r>
          </a:p>
          <a:p>
            <a:endParaRPr lang="da-DK" sz="2800" dirty="0"/>
          </a:p>
          <a:p>
            <a:r>
              <a:rPr lang="da-DK" sz="2800" i="1" dirty="0"/>
              <a:t>Vurder de fremtidige muligheder for øget eksport til x-land herunder specifikt eksport af grønne energiteknologiske produkter/ydelser. Inddrag en matematisk prognose i </a:t>
            </a:r>
            <a:r>
              <a:rPr lang="da-DK" sz="2800" i="1" dirty="0" smtClean="0"/>
              <a:t>vurderingen. </a:t>
            </a:r>
          </a:p>
          <a:p>
            <a:endParaRPr lang="da-DK" sz="2800" i="1" dirty="0"/>
          </a:p>
          <a:p>
            <a:r>
              <a:rPr lang="da-DK" sz="2400" dirty="0" smtClean="0"/>
              <a:t>Fokus: </a:t>
            </a:r>
          </a:p>
          <a:p>
            <a:r>
              <a:rPr lang="da-DK" sz="2400" dirty="0" smtClean="0"/>
              <a:t>Vigtigt at finde kilder, som kan hjælpe jer med at sige noget om den forventede udvikling. Det kan også være relevant at trække tråde tilbage landebeskrivelsen og det, som I allerede ved som samhandlen. Og så skal I også her demonstrere jeres matematiske færdigheder og i kilderne finde noget talmateriale, som I kan lave en prognose ud fra, som I så inddrager.  </a:t>
            </a:r>
          </a:p>
        </p:txBody>
      </p:sp>
    </p:spTree>
    <p:extLst>
      <p:ext uri="{BB962C8B-B14F-4D97-AF65-F5344CB8AC3E}">
        <p14:creationId xmlns:p14="http://schemas.microsoft.com/office/powerpoint/2010/main" val="359541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mj-lt"/>
              </a:rPr>
              <a:t>Husk </a:t>
            </a:r>
            <a:endParaRPr lang="da-DK" dirty="0">
              <a:latin typeface="+mj-lt"/>
            </a:endParaRPr>
          </a:p>
        </p:txBody>
      </p:sp>
      <p:pic>
        <p:nvPicPr>
          <p:cNvPr id="4098" name="Picture 2" descr="http://media.intellipoker.com/images_content/da/Konklus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3320">
            <a:off x="2218703" y="3928076"/>
            <a:ext cx="3439521" cy="2423916"/>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p:cNvPicPr>
            <a:picLocks noChangeAspect="1"/>
          </p:cNvPicPr>
          <p:nvPr/>
        </p:nvPicPr>
        <p:blipFill>
          <a:blip r:embed="rId4"/>
          <a:stretch>
            <a:fillRect/>
          </a:stretch>
        </p:blipFill>
        <p:spPr>
          <a:xfrm>
            <a:off x="107504" y="1700808"/>
            <a:ext cx="8801100" cy="1571625"/>
          </a:xfrm>
          <a:prstGeom prst="rect">
            <a:avLst/>
          </a:prstGeom>
        </p:spPr>
      </p:pic>
    </p:spTree>
    <p:extLst>
      <p:ext uri="{BB962C8B-B14F-4D97-AF65-F5344CB8AC3E}">
        <p14:creationId xmlns:p14="http://schemas.microsoft.com/office/powerpoint/2010/main" val="135516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18673485"/>
              </p:ext>
            </p:extLst>
          </p:nvPr>
        </p:nvGraphicFramePr>
        <p:xfrm>
          <a:off x="3563888" y="1556792"/>
          <a:ext cx="5807961"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Billede 2"/>
          <p:cNvPicPr>
            <a:picLocks noChangeAspect="1"/>
          </p:cNvPicPr>
          <p:nvPr/>
        </p:nvPicPr>
        <p:blipFill>
          <a:blip r:embed="rId7"/>
          <a:stretch>
            <a:fillRect/>
          </a:stretch>
        </p:blipFill>
        <p:spPr>
          <a:xfrm>
            <a:off x="395536" y="476672"/>
            <a:ext cx="2880320" cy="5960143"/>
          </a:xfrm>
          <a:prstGeom prst="rect">
            <a:avLst/>
          </a:prstGeom>
        </p:spPr>
      </p:pic>
    </p:spTree>
    <p:extLst>
      <p:ext uri="{BB962C8B-B14F-4D97-AF65-F5344CB8AC3E}">
        <p14:creationId xmlns:p14="http://schemas.microsoft.com/office/powerpoint/2010/main" val="250730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539552" y="692696"/>
            <a:ext cx="7416824" cy="1440160"/>
          </a:xfrm>
        </p:spPr>
        <p:txBody>
          <a:bodyPr>
            <a:normAutofit/>
          </a:bodyPr>
          <a:lstStyle/>
          <a:p>
            <a:r>
              <a:rPr lang="da-DK" sz="2800" b="1" dirty="0" smtClean="0"/>
              <a:t>Evaluering og præsentation</a:t>
            </a:r>
          </a:p>
          <a:p>
            <a:endParaRPr lang="da-DK" sz="2800" dirty="0" smtClean="0"/>
          </a:p>
          <a:p>
            <a:endParaRPr lang="da-DK" sz="1600" dirty="0"/>
          </a:p>
        </p:txBody>
      </p:sp>
      <p:sp>
        <p:nvSpPr>
          <p:cNvPr id="3" name="Rektangel 2"/>
          <p:cNvSpPr/>
          <p:nvPr/>
        </p:nvSpPr>
        <p:spPr>
          <a:xfrm>
            <a:off x="827584" y="1556792"/>
            <a:ext cx="6336704" cy="3693319"/>
          </a:xfrm>
          <a:prstGeom prst="rect">
            <a:avLst/>
          </a:prstGeom>
        </p:spPr>
        <p:txBody>
          <a:bodyPr wrap="square">
            <a:spAutoFit/>
          </a:bodyPr>
          <a:lstStyle/>
          <a:p>
            <a:r>
              <a:rPr lang="da-DK" dirty="0" smtClean="0"/>
              <a:t>Når I skal præsentere mundtlig, så må:</a:t>
            </a:r>
          </a:p>
          <a:p>
            <a:r>
              <a:rPr lang="da-DK" dirty="0"/>
              <a:t>   </a:t>
            </a:r>
          </a:p>
          <a:p>
            <a:pPr>
              <a:buFont typeface="Arial" panose="020B0604020202020204" pitchFamily="34" charset="0"/>
              <a:buChar char="•"/>
            </a:pPr>
            <a:r>
              <a:rPr lang="da-DK" b="1" dirty="0"/>
              <a:t>3-mandsgrupper </a:t>
            </a:r>
            <a:r>
              <a:rPr lang="da-DK" b="1" dirty="0" smtClean="0"/>
              <a:t>bruge </a:t>
            </a:r>
            <a:r>
              <a:rPr lang="da-DK" b="1" dirty="0"/>
              <a:t>6-9 min. på præsentationen</a:t>
            </a:r>
            <a:endParaRPr lang="da-DK" dirty="0"/>
          </a:p>
          <a:p>
            <a:pPr>
              <a:buFont typeface="Arial" panose="020B0604020202020204" pitchFamily="34" charset="0"/>
              <a:buChar char="•"/>
            </a:pPr>
            <a:r>
              <a:rPr lang="da-DK" b="1" dirty="0"/>
              <a:t>4-mandsgrupper 8-12 min</a:t>
            </a:r>
            <a:r>
              <a:rPr lang="da-DK" b="1" dirty="0" smtClean="0"/>
              <a:t>.</a:t>
            </a:r>
          </a:p>
          <a:p>
            <a:pPr>
              <a:buFont typeface="Arial" panose="020B0604020202020204" pitchFamily="34" charset="0"/>
              <a:buChar char="•"/>
            </a:pPr>
            <a:endParaRPr lang="da-DK" b="1" dirty="0"/>
          </a:p>
          <a:p>
            <a:pPr>
              <a:buFont typeface="Arial" panose="020B0604020202020204" pitchFamily="34" charset="0"/>
              <a:buChar char="•"/>
            </a:pPr>
            <a:endParaRPr lang="da-DK" b="1" dirty="0" smtClean="0"/>
          </a:p>
          <a:p>
            <a:endParaRPr lang="da-DK" b="1" dirty="0"/>
          </a:p>
          <a:p>
            <a:r>
              <a:rPr lang="da-DK" dirty="0" smtClean="0"/>
              <a:t>Der udover er der en række ting, som I skal have styr på – og overholde, når I fremlægge. </a:t>
            </a:r>
          </a:p>
          <a:p>
            <a:endParaRPr lang="da-DK" b="1" dirty="0"/>
          </a:p>
          <a:p>
            <a:r>
              <a:rPr lang="da-DK" b="1" dirty="0" smtClean="0"/>
              <a:t>Læs grundigt på portalen:</a:t>
            </a:r>
          </a:p>
          <a:p>
            <a:r>
              <a:rPr lang="da-DK" dirty="0">
                <a:hlinkClick r:id="rId2"/>
              </a:rPr>
              <a:t>http://</a:t>
            </a:r>
            <a:r>
              <a:rPr lang="da-DK" dirty="0" smtClean="0">
                <a:hlinkClick r:id="rId2"/>
              </a:rPr>
              <a:t>portal.tradium.dk/studieomraadet/so1/samfundsfagligt-omraade-intro/evaluering-og-praesentation.aspx</a:t>
            </a:r>
            <a:r>
              <a:rPr lang="da-DK" dirty="0" smtClean="0"/>
              <a:t> </a:t>
            </a:r>
            <a:endParaRPr lang="da-DK" dirty="0"/>
          </a:p>
        </p:txBody>
      </p:sp>
    </p:spTree>
    <p:extLst>
      <p:ext uri="{BB962C8B-B14F-4D97-AF65-F5344CB8AC3E}">
        <p14:creationId xmlns:p14="http://schemas.microsoft.com/office/powerpoint/2010/main" val="557545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6821380" cy="1143000"/>
          </a:xfrm>
        </p:spPr>
        <p:txBody>
          <a:bodyPr>
            <a:normAutofit/>
          </a:bodyPr>
          <a:lstStyle/>
          <a:p>
            <a:r>
              <a:rPr lang="da-DK" sz="2800" b="1" dirty="0" smtClean="0">
                <a:solidFill>
                  <a:srgbClr val="FF0000"/>
                </a:solidFill>
                <a:latin typeface="+mj-lt"/>
              </a:rPr>
              <a:t>HUSK – inddrag i synopsis eller præsentation</a:t>
            </a:r>
            <a:endParaRPr lang="da-DK" sz="2800" b="1" dirty="0">
              <a:solidFill>
                <a:srgbClr val="FF0000"/>
              </a:solidFill>
              <a:latin typeface="+mj-lt"/>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4" y="1340767"/>
            <a:ext cx="9358182" cy="5646463"/>
          </a:xfrm>
          <a:prstGeom prst="rect">
            <a:avLst/>
          </a:prstGeom>
        </p:spPr>
      </p:pic>
      <p:sp>
        <p:nvSpPr>
          <p:cNvPr id="4" name="Tekstfelt 3"/>
          <p:cNvSpPr txBox="1"/>
          <p:nvPr/>
        </p:nvSpPr>
        <p:spPr>
          <a:xfrm rot="21087563">
            <a:off x="1148187" y="3508698"/>
            <a:ext cx="2160240" cy="1569660"/>
          </a:xfrm>
          <a:prstGeom prst="rect">
            <a:avLst/>
          </a:prstGeom>
          <a:noFill/>
        </p:spPr>
        <p:txBody>
          <a:bodyPr wrap="square" rtlCol="0">
            <a:spAutoFit/>
          </a:bodyPr>
          <a:lstStyle/>
          <a:p>
            <a:r>
              <a:rPr lang="da-DK" sz="3200" b="1" dirty="0" smtClean="0">
                <a:latin typeface="Bradley Hand ITC" panose="03070402050302030203" pitchFamily="66" charset="0"/>
              </a:rPr>
              <a:t>Viden fra foredraget </a:t>
            </a:r>
          </a:p>
          <a:p>
            <a:r>
              <a:rPr lang="da-DK" sz="3200" b="1" dirty="0" smtClean="0">
                <a:latin typeface="Bradley Hand ITC" panose="03070402050302030203" pitchFamily="66" charset="0"/>
              </a:rPr>
              <a:t>mandag</a:t>
            </a:r>
          </a:p>
        </p:txBody>
      </p:sp>
      <p:sp>
        <p:nvSpPr>
          <p:cNvPr id="5" name="Tekstfelt 4"/>
          <p:cNvSpPr txBox="1"/>
          <p:nvPr/>
        </p:nvSpPr>
        <p:spPr>
          <a:xfrm rot="555779">
            <a:off x="5610483" y="3943699"/>
            <a:ext cx="2504104" cy="1815882"/>
          </a:xfrm>
          <a:prstGeom prst="rect">
            <a:avLst/>
          </a:prstGeom>
          <a:noFill/>
        </p:spPr>
        <p:txBody>
          <a:bodyPr wrap="square" rtlCol="0">
            <a:spAutoFit/>
          </a:bodyPr>
          <a:lstStyle/>
          <a:p>
            <a:r>
              <a:rPr lang="da-DK" sz="2800" b="1" dirty="0" smtClean="0">
                <a:latin typeface="Bradley Hand ITC" panose="03070402050302030203" pitchFamily="66" charset="0"/>
              </a:rPr>
              <a:t>Og/el. viden fra </a:t>
            </a:r>
            <a:r>
              <a:rPr lang="da-DK" sz="2800" b="1" dirty="0" err="1" smtClean="0">
                <a:latin typeface="Bradley Hand ITC" panose="03070402050302030203" pitchFamily="66" charset="0"/>
              </a:rPr>
              <a:t>virksomheds-besøget</a:t>
            </a:r>
            <a:r>
              <a:rPr lang="da-DK" sz="2800" b="1" dirty="0" smtClean="0">
                <a:latin typeface="Bradley Hand ITC" panose="03070402050302030203" pitchFamily="66" charset="0"/>
              </a:rPr>
              <a:t> tirsdag</a:t>
            </a:r>
          </a:p>
        </p:txBody>
      </p:sp>
    </p:spTree>
    <p:extLst>
      <p:ext uri="{BB962C8B-B14F-4D97-AF65-F5344CB8AC3E}">
        <p14:creationId xmlns:p14="http://schemas.microsoft.com/office/powerpoint/2010/main" val="1785796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txBox="1">
            <a:spLocks/>
          </p:cNvSpPr>
          <p:nvPr/>
        </p:nvSpPr>
        <p:spPr>
          <a:xfrm>
            <a:off x="323528" y="620688"/>
            <a:ext cx="7416824" cy="14401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400" b="1" dirty="0" smtClean="0"/>
              <a:t>I skal også være klar på følgende: </a:t>
            </a:r>
          </a:p>
        </p:txBody>
      </p:sp>
      <p:pic>
        <p:nvPicPr>
          <p:cNvPr id="2" name="Billede 1"/>
          <p:cNvPicPr>
            <a:picLocks noChangeAspect="1"/>
          </p:cNvPicPr>
          <p:nvPr/>
        </p:nvPicPr>
        <p:blipFill>
          <a:blip r:embed="rId2"/>
          <a:stretch>
            <a:fillRect/>
          </a:stretch>
        </p:blipFill>
        <p:spPr>
          <a:xfrm>
            <a:off x="323528" y="1484784"/>
            <a:ext cx="8534400" cy="4295775"/>
          </a:xfrm>
          <a:prstGeom prst="rect">
            <a:avLst/>
          </a:prstGeom>
        </p:spPr>
      </p:pic>
      <p:pic>
        <p:nvPicPr>
          <p:cNvPr id="5" name="Billede 4"/>
          <p:cNvPicPr>
            <a:picLocks noChangeAspect="1"/>
          </p:cNvPicPr>
          <p:nvPr/>
        </p:nvPicPr>
        <p:blipFill>
          <a:blip r:embed="rId3"/>
          <a:stretch>
            <a:fillRect/>
          </a:stretch>
        </p:blipFill>
        <p:spPr>
          <a:xfrm>
            <a:off x="3707904" y="4925446"/>
            <a:ext cx="2376263" cy="775280"/>
          </a:xfrm>
          <a:prstGeom prst="rect">
            <a:avLst/>
          </a:prstGeom>
        </p:spPr>
      </p:pic>
      <p:pic>
        <p:nvPicPr>
          <p:cNvPr id="7" name="Billede 6"/>
          <p:cNvPicPr>
            <a:picLocks noChangeAspect="1"/>
          </p:cNvPicPr>
          <p:nvPr/>
        </p:nvPicPr>
        <p:blipFill>
          <a:blip r:embed="rId4"/>
          <a:stretch>
            <a:fillRect/>
          </a:stretch>
        </p:blipFill>
        <p:spPr>
          <a:xfrm>
            <a:off x="2771800" y="5933216"/>
            <a:ext cx="936104" cy="711439"/>
          </a:xfrm>
          <a:prstGeom prst="rect">
            <a:avLst/>
          </a:prstGeom>
        </p:spPr>
      </p:pic>
    </p:spTree>
    <p:extLst>
      <p:ext uri="{BB962C8B-B14F-4D97-AF65-F5344CB8AC3E}">
        <p14:creationId xmlns:p14="http://schemas.microsoft.com/office/powerpoint/2010/main" val="3861529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mj-lt"/>
              </a:rPr>
              <a:t>Husk samarbejde!</a:t>
            </a:r>
            <a:endParaRPr lang="da-DK" dirty="0">
              <a:latin typeface="+mj-lt"/>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425337"/>
            <a:ext cx="4797152" cy="4797152"/>
          </a:xfrm>
          <a:prstGeom prst="rect">
            <a:avLst/>
          </a:prstGeom>
        </p:spPr>
      </p:pic>
    </p:spTree>
    <p:extLst>
      <p:ext uri="{BB962C8B-B14F-4D97-AF65-F5344CB8AC3E}">
        <p14:creationId xmlns:p14="http://schemas.microsoft.com/office/powerpoint/2010/main" val="361662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360" y="2971105"/>
            <a:ext cx="5760640" cy="3967049"/>
          </a:xfrm>
          <a:prstGeom prst="rect">
            <a:avLst/>
          </a:prstGeom>
        </p:spPr>
      </p:pic>
      <p:sp>
        <p:nvSpPr>
          <p:cNvPr id="3" name="Pladsholder til indhold 2"/>
          <p:cNvSpPr>
            <a:spLocks noGrp="1"/>
          </p:cNvSpPr>
          <p:nvPr>
            <p:ph idx="1"/>
          </p:nvPr>
        </p:nvSpPr>
        <p:spPr>
          <a:xfrm>
            <a:off x="2555776" y="476672"/>
            <a:ext cx="4176464" cy="3897652"/>
          </a:xfrm>
        </p:spPr>
        <p:txBody>
          <a:bodyPr>
            <a:normAutofit fontScale="47500" lnSpcReduction="20000"/>
          </a:bodyPr>
          <a:lstStyle/>
          <a:p>
            <a:endParaRPr lang="da-DK" dirty="0" smtClean="0">
              <a:solidFill>
                <a:srgbClr val="92D050"/>
              </a:solidFill>
            </a:endParaRPr>
          </a:p>
          <a:p>
            <a:endParaRPr lang="da-DK" dirty="0">
              <a:solidFill>
                <a:srgbClr val="92D050"/>
              </a:solidFill>
            </a:endParaRPr>
          </a:p>
          <a:p>
            <a:pPr marL="0" indent="0">
              <a:buNone/>
            </a:pPr>
            <a:r>
              <a:rPr lang="da-DK" sz="6300" b="1" dirty="0" smtClean="0">
                <a:solidFill>
                  <a:srgbClr val="0070C0"/>
                </a:solidFill>
              </a:rPr>
              <a:t>God arbejdslyst!</a:t>
            </a:r>
          </a:p>
          <a:p>
            <a:pPr marL="0" indent="0">
              <a:buNone/>
            </a:pPr>
            <a:endParaRPr lang="da-DK" sz="5400" b="1" dirty="0">
              <a:solidFill>
                <a:srgbClr val="0070C0"/>
              </a:solidFill>
            </a:endParaRPr>
          </a:p>
          <a:p>
            <a:pPr marL="0" indent="0">
              <a:buNone/>
            </a:pPr>
            <a:r>
              <a:rPr lang="da-DK" sz="5400" b="1" dirty="0" smtClean="0">
                <a:solidFill>
                  <a:srgbClr val="0070C0"/>
                </a:solidFill>
              </a:rPr>
              <a:t>H</a:t>
            </a:r>
            <a:r>
              <a:rPr lang="da-DK" sz="4500" dirty="0" smtClean="0">
                <a:solidFill>
                  <a:srgbClr val="0070C0"/>
                </a:solidFill>
              </a:rPr>
              <a:t>usk </a:t>
            </a:r>
            <a:r>
              <a:rPr lang="da-DK" sz="4500" dirty="0">
                <a:solidFill>
                  <a:srgbClr val="0070C0"/>
                </a:solidFill>
              </a:rPr>
              <a:t>v</a:t>
            </a:r>
            <a:r>
              <a:rPr lang="da-DK" sz="4500" dirty="0" smtClean="0">
                <a:solidFill>
                  <a:srgbClr val="0070C0"/>
                </a:solidFill>
              </a:rPr>
              <a:t>ejen kan godt være præget af usikkerhed og frustration </a:t>
            </a:r>
          </a:p>
          <a:p>
            <a:pPr marL="0" indent="0">
              <a:buNone/>
            </a:pPr>
            <a:endParaRPr lang="da-DK" sz="4500" dirty="0" smtClean="0">
              <a:solidFill>
                <a:srgbClr val="0070C0"/>
              </a:solidFill>
            </a:endParaRPr>
          </a:p>
          <a:p>
            <a:pPr marL="0" indent="0">
              <a:buNone/>
            </a:pPr>
            <a:r>
              <a:rPr lang="da-DK" sz="4500" dirty="0" smtClean="0">
                <a:solidFill>
                  <a:srgbClr val="0070C0"/>
                </a:solidFill>
              </a:rPr>
              <a:t>– det er helt NORMALT</a:t>
            </a:r>
          </a:p>
          <a:p>
            <a:pPr marL="0" indent="0">
              <a:buNone/>
            </a:pPr>
            <a:endParaRPr lang="da-DK" sz="4500" dirty="0">
              <a:solidFill>
                <a:srgbClr val="0070C0"/>
              </a:solidFill>
            </a:endParaRPr>
          </a:p>
          <a:p>
            <a:pPr marL="0" indent="0">
              <a:buNone/>
            </a:pPr>
            <a:r>
              <a:rPr lang="da-DK" sz="4500" i="1" dirty="0" smtClean="0">
                <a:solidFill>
                  <a:srgbClr val="0070C0"/>
                </a:solidFill>
              </a:rPr>
              <a:t>Vi skaber vejen i takt med, </a:t>
            </a:r>
          </a:p>
          <a:p>
            <a:pPr marL="0" indent="0">
              <a:buNone/>
            </a:pPr>
            <a:r>
              <a:rPr lang="da-DK" sz="4500" i="1" dirty="0" smtClean="0">
                <a:solidFill>
                  <a:srgbClr val="0070C0"/>
                </a:solidFill>
              </a:rPr>
              <a:t>at vi går den.</a:t>
            </a:r>
          </a:p>
          <a:p>
            <a:endParaRPr lang="da-DK" sz="5400" b="1" dirty="0">
              <a:solidFill>
                <a:srgbClr val="0070C0"/>
              </a:solidFill>
            </a:endParaRP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0274">
            <a:off x="398571" y="139982"/>
            <a:ext cx="1613925" cy="2420888"/>
          </a:xfrm>
          <a:prstGeom prst="rect">
            <a:avLst/>
          </a:prstGeom>
          <a:ln>
            <a:noFill/>
          </a:ln>
          <a:effectLst>
            <a:softEdge rad="112500"/>
          </a:effectLst>
        </p:spPr>
      </p:pic>
    </p:spTree>
    <p:extLst>
      <p:ext uri="{BB962C8B-B14F-4D97-AF65-F5344CB8AC3E}">
        <p14:creationId xmlns:p14="http://schemas.microsoft.com/office/powerpoint/2010/main" val="31927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470"/>
            <a:ext cx="9144000" cy="4303059"/>
          </a:xfrm>
          <a:prstGeom prst="rect">
            <a:avLst/>
          </a:prstGeom>
        </p:spPr>
      </p:pic>
    </p:spTree>
    <p:extLst>
      <p:ext uri="{BB962C8B-B14F-4D97-AF65-F5344CB8AC3E}">
        <p14:creationId xmlns:p14="http://schemas.microsoft.com/office/powerpoint/2010/main" val="118668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67739" y="-16470"/>
            <a:ext cx="3008313" cy="1162050"/>
          </a:xfrm>
        </p:spPr>
        <p:txBody>
          <a:bodyPr>
            <a:normAutofit fontScale="90000"/>
          </a:bodyPr>
          <a:lstStyle/>
          <a:p>
            <a:r>
              <a:rPr lang="da-DK" sz="4400" dirty="0" smtClean="0">
                <a:solidFill>
                  <a:srgbClr val="FF0000"/>
                </a:solidFill>
                <a:latin typeface="+mj-lt"/>
              </a:rPr>
              <a:t>Det vigtigste </a:t>
            </a:r>
            <a:endParaRPr lang="da-DK" sz="4400" dirty="0">
              <a:solidFill>
                <a:srgbClr val="FF0000"/>
              </a:solidFill>
              <a:latin typeface="+mj-lt"/>
            </a:endParaRPr>
          </a:p>
        </p:txBody>
      </p:sp>
      <p:sp>
        <p:nvSpPr>
          <p:cNvPr id="3" name="Pladsholder til indhold 2"/>
          <p:cNvSpPr>
            <a:spLocks noGrp="1"/>
          </p:cNvSpPr>
          <p:nvPr>
            <p:ph idx="1"/>
          </p:nvPr>
        </p:nvSpPr>
        <p:spPr>
          <a:xfrm>
            <a:off x="719888" y="3356992"/>
            <a:ext cx="8028576" cy="3214589"/>
          </a:xfrm>
        </p:spPr>
        <p:txBody>
          <a:bodyPr>
            <a:normAutofit/>
          </a:bodyPr>
          <a:lstStyle/>
          <a:p>
            <a:pPr marL="0" indent="0">
              <a:buNone/>
            </a:pPr>
            <a:r>
              <a:rPr lang="da-DK" sz="2800" b="1" cap="small" dirty="0">
                <a:latin typeface="+mj-lt"/>
              </a:rPr>
              <a:t>vis jeres faglighed</a:t>
            </a:r>
          </a:p>
          <a:p>
            <a:pPr>
              <a:buFontTx/>
              <a:buChar char="-"/>
            </a:pPr>
            <a:r>
              <a:rPr lang="da-DK" sz="2800" b="1" cap="small" dirty="0" smtClean="0">
                <a:latin typeface="+mj-lt"/>
              </a:rPr>
              <a:t>og </a:t>
            </a:r>
            <a:r>
              <a:rPr lang="da-DK" sz="2800" b="1" cap="small" dirty="0">
                <a:latin typeface="+mj-lt"/>
              </a:rPr>
              <a:t>brug den </a:t>
            </a:r>
            <a:r>
              <a:rPr lang="da-DK" sz="2800" b="1" cap="small" dirty="0" smtClean="0">
                <a:latin typeface="+mj-lt"/>
              </a:rPr>
              <a:t>hjælp, </a:t>
            </a:r>
            <a:r>
              <a:rPr lang="da-DK" sz="2800" b="1" cap="small" dirty="0">
                <a:latin typeface="+mj-lt"/>
              </a:rPr>
              <a:t>der er til </a:t>
            </a:r>
            <a:r>
              <a:rPr lang="da-DK" sz="2800" b="1" cap="small" dirty="0" smtClean="0">
                <a:latin typeface="+mj-lt"/>
              </a:rPr>
              <a:t>rådighed fx:</a:t>
            </a:r>
          </a:p>
          <a:p>
            <a:pPr marL="0" indent="0">
              <a:buNone/>
            </a:pPr>
            <a:r>
              <a:rPr lang="da-DK" sz="2800" cap="small" dirty="0" smtClean="0">
                <a:latin typeface="+mj-lt"/>
              </a:rPr>
              <a:t>Portalen </a:t>
            </a:r>
          </a:p>
          <a:p>
            <a:pPr marL="0" indent="0">
              <a:buNone/>
            </a:pPr>
            <a:r>
              <a:rPr lang="da-DK" sz="2800" cap="small" dirty="0" smtClean="0">
                <a:latin typeface="+mj-lt"/>
              </a:rPr>
              <a:t>denne </a:t>
            </a:r>
            <a:r>
              <a:rPr lang="da-DK" sz="2800" cap="small" dirty="0" err="1" smtClean="0">
                <a:latin typeface="+mj-lt"/>
              </a:rPr>
              <a:t>powerpoint</a:t>
            </a:r>
            <a:r>
              <a:rPr lang="da-DK" sz="2800" cap="small" dirty="0">
                <a:latin typeface="+mj-lt"/>
              </a:rPr>
              <a:t> </a:t>
            </a:r>
            <a:endParaRPr lang="da-DK" sz="2800" cap="small" dirty="0" smtClean="0">
              <a:latin typeface="+mj-lt"/>
            </a:endParaRPr>
          </a:p>
          <a:p>
            <a:pPr marL="0" indent="0">
              <a:buNone/>
            </a:pPr>
            <a:r>
              <a:rPr lang="da-DK" sz="2800" cap="small" dirty="0" smtClean="0">
                <a:latin typeface="+mj-lt"/>
              </a:rPr>
              <a:t>Vejlederne</a:t>
            </a:r>
          </a:p>
          <a:p>
            <a:pPr marL="0" indent="0">
              <a:buNone/>
            </a:pPr>
            <a:r>
              <a:rPr lang="da-DK" sz="2800" cap="small" dirty="0" smtClean="0">
                <a:latin typeface="+mj-lt"/>
              </a:rPr>
              <a:t>Linksamling</a:t>
            </a:r>
            <a:endParaRPr lang="da-DK" dirty="0">
              <a:latin typeface="+mj-lt"/>
            </a:endParaRPr>
          </a:p>
        </p:txBody>
      </p:sp>
      <p:pic>
        <p:nvPicPr>
          <p:cNvPr id="7" name="Billede 6"/>
          <p:cNvPicPr>
            <a:picLocks noChangeAspect="1"/>
          </p:cNvPicPr>
          <p:nvPr/>
        </p:nvPicPr>
        <p:blipFill rotWithShape="1">
          <a:blip r:embed="rId2"/>
          <a:srcRect l="2105" r="2105"/>
          <a:stretch/>
        </p:blipFill>
        <p:spPr>
          <a:xfrm>
            <a:off x="719888" y="195048"/>
            <a:ext cx="6120680" cy="2750007"/>
          </a:xfrm>
          <a:prstGeom prst="rect">
            <a:avLst/>
          </a:prstGeom>
        </p:spPr>
      </p:pic>
    </p:spTree>
    <p:extLst>
      <p:ext uri="{BB962C8B-B14F-4D97-AF65-F5344CB8AC3E}">
        <p14:creationId xmlns:p14="http://schemas.microsoft.com/office/powerpoint/2010/main" val="2345538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p:cNvPicPr>
            <a:picLocks noChangeAspect="1"/>
          </p:cNvPicPr>
          <p:nvPr/>
        </p:nvPicPr>
        <p:blipFill rotWithShape="1">
          <a:blip r:embed="rId2" cstate="print">
            <a:extLst>
              <a:ext uri="{28A0092B-C50C-407E-A947-70E740481C1C}">
                <a14:useLocalDpi xmlns:a14="http://schemas.microsoft.com/office/drawing/2010/main" val="0"/>
              </a:ext>
            </a:extLst>
          </a:blip>
          <a:srcRect l="16925" t="10101" r="16138" b="12201"/>
          <a:stretch/>
        </p:blipFill>
        <p:spPr>
          <a:xfrm rot="775270">
            <a:off x="4822160" y="2213100"/>
            <a:ext cx="3804747" cy="3312368"/>
          </a:xfrm>
          <a:prstGeom prst="rect">
            <a:avLst/>
          </a:prstGeom>
        </p:spPr>
      </p:pic>
      <p:sp>
        <p:nvSpPr>
          <p:cNvPr id="8" name="Rektangel 7"/>
          <p:cNvSpPr/>
          <p:nvPr/>
        </p:nvSpPr>
        <p:spPr>
          <a:xfrm>
            <a:off x="5625608" y="2721514"/>
            <a:ext cx="2197849" cy="1938992"/>
          </a:xfrm>
          <a:prstGeom prst="rect">
            <a:avLst/>
          </a:prstGeom>
        </p:spPr>
        <p:txBody>
          <a:bodyPr wrap="square">
            <a:spAutoFit/>
          </a:bodyPr>
          <a:lstStyle/>
          <a:p>
            <a:pPr lvl="0" algn="ctr" fontAlgn="base">
              <a:spcBef>
                <a:spcPct val="0"/>
              </a:spcBef>
              <a:spcAft>
                <a:spcPts val="1000"/>
              </a:spcAft>
            </a:pPr>
            <a:r>
              <a:rPr lang="da-DK" sz="2400" b="1" i="1" dirty="0">
                <a:solidFill>
                  <a:srgbClr val="800080"/>
                </a:solidFill>
                <a:latin typeface="Calibri" pitchFamily="34" charset="0"/>
                <a:cs typeface="Arial" pitchFamily="34" charset="0"/>
              </a:rPr>
              <a:t>SYNOPSIS BETYDER ’SAMLET SYN’ ELLER ’OVERBLIK’</a:t>
            </a: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04" y="620688"/>
            <a:ext cx="4067199" cy="4201652"/>
          </a:xfrm>
          <a:prstGeom prst="rect">
            <a:avLst/>
          </a:prstGeom>
        </p:spPr>
      </p:pic>
    </p:spTree>
    <p:extLst>
      <p:ext uri="{BB962C8B-B14F-4D97-AF65-F5344CB8AC3E}">
        <p14:creationId xmlns:p14="http://schemas.microsoft.com/office/powerpoint/2010/main" val="61503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latin typeface="+mj-lt"/>
              </a:rPr>
              <a:t>To dele</a:t>
            </a:r>
            <a:endParaRPr lang="da-DK" sz="4000" dirty="0">
              <a:latin typeface="+mj-lt"/>
            </a:endParaRPr>
          </a:p>
        </p:txBody>
      </p:sp>
      <p:sp>
        <p:nvSpPr>
          <p:cNvPr id="4" name="Pladsholder til tekst 3"/>
          <p:cNvSpPr>
            <a:spLocks noGrp="1"/>
          </p:cNvSpPr>
          <p:nvPr>
            <p:ph type="body" sz="half" idx="2"/>
          </p:nvPr>
        </p:nvSpPr>
        <p:spPr>
          <a:xfrm>
            <a:off x="457200" y="1435100"/>
            <a:ext cx="5050904" cy="4691063"/>
          </a:xfrm>
        </p:spPr>
        <p:txBody>
          <a:bodyPr>
            <a:normAutofit/>
          </a:bodyPr>
          <a:lstStyle/>
          <a:p>
            <a:r>
              <a:rPr lang="da-DK" sz="2400" dirty="0" smtClean="0"/>
              <a:t>Synopsen kan ikke stå alene.</a:t>
            </a:r>
          </a:p>
        </p:txBody>
      </p:sp>
      <p:pic>
        <p:nvPicPr>
          <p:cNvPr id="5" name="Pladsholder til indhold 4"/>
          <p:cNvPicPr>
            <a:picLocks noGrp="1" noChangeAspect="1"/>
          </p:cNvPicPr>
          <p:nvPr>
            <p:ph idx="1"/>
          </p:nvPr>
        </p:nvPicPr>
        <p:blipFill rotWithShape="1">
          <a:blip r:embed="rId2"/>
          <a:srcRect l="37596" t="26375" r="8657" b="27360"/>
          <a:stretch/>
        </p:blipFill>
        <p:spPr>
          <a:xfrm>
            <a:off x="457200" y="2132856"/>
            <a:ext cx="6692256" cy="3456384"/>
          </a:xfrm>
          <a:prstGeom prst="rect">
            <a:avLst/>
          </a:prstGeom>
        </p:spPr>
      </p:pic>
    </p:spTree>
    <p:extLst>
      <p:ext uri="{BB962C8B-B14F-4D97-AF65-F5344CB8AC3E}">
        <p14:creationId xmlns:p14="http://schemas.microsoft.com/office/powerpoint/2010/main" val="243285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ca\AppData\Local\Microsoft\Windows\Temporary Internet Files\Content.IE5\5RS2IXGQ\MC900428123[1].wmf"/>
          <p:cNvPicPr>
            <a:picLocks noChangeAspect="1" noChangeArrowheads="1"/>
          </p:cNvPicPr>
          <p:nvPr/>
        </p:nvPicPr>
        <p:blipFill>
          <a:blip r:embed="rId2" cstate="print"/>
          <a:srcRect/>
          <a:stretch>
            <a:fillRect/>
          </a:stretch>
        </p:blipFill>
        <p:spPr bwMode="auto">
          <a:xfrm>
            <a:off x="6012160" y="5178220"/>
            <a:ext cx="1046547" cy="1316112"/>
          </a:xfrm>
          <a:prstGeom prst="rect">
            <a:avLst/>
          </a:prstGeom>
          <a:noFill/>
        </p:spPr>
      </p:pic>
      <p:pic>
        <p:nvPicPr>
          <p:cNvPr id="3" name="Picture 4" descr="C:\Users\gca\AppData\Local\Microsoft\Windows\Temporary Internet Files\Content.IE5\GERNDQ83\MC900441365[1].png"/>
          <p:cNvPicPr>
            <a:picLocks noChangeAspect="1" noChangeArrowheads="1"/>
          </p:cNvPicPr>
          <p:nvPr/>
        </p:nvPicPr>
        <p:blipFill>
          <a:blip r:embed="rId3" cstate="print"/>
          <a:srcRect/>
          <a:stretch>
            <a:fillRect/>
          </a:stretch>
        </p:blipFill>
        <p:spPr bwMode="auto">
          <a:xfrm>
            <a:off x="2699792" y="3811980"/>
            <a:ext cx="3699411" cy="2682352"/>
          </a:xfrm>
          <a:prstGeom prst="rect">
            <a:avLst/>
          </a:prstGeom>
          <a:noFill/>
        </p:spPr>
      </p:pic>
      <p:sp>
        <p:nvSpPr>
          <p:cNvPr id="4" name="Tekstboks 7"/>
          <p:cNvSpPr txBox="1"/>
          <p:nvPr/>
        </p:nvSpPr>
        <p:spPr>
          <a:xfrm>
            <a:off x="3417013" y="4509120"/>
            <a:ext cx="2264967" cy="830997"/>
          </a:xfrm>
          <a:prstGeom prst="rect">
            <a:avLst/>
          </a:prstGeom>
          <a:noFill/>
        </p:spPr>
        <p:txBody>
          <a:bodyPr wrap="square" rtlCol="0">
            <a:spAutoFit/>
          </a:bodyPr>
          <a:lstStyle/>
          <a:p>
            <a:r>
              <a:rPr lang="da-DK" sz="1600" dirty="0" smtClean="0"/>
              <a:t>Ved grundig planlægning kan I minimere risikoen for uforudsete spørgsmål</a:t>
            </a:r>
            <a:endParaRPr lang="da-DK" sz="1600" dirty="0"/>
          </a:p>
        </p:txBody>
      </p:sp>
      <p:sp>
        <p:nvSpPr>
          <p:cNvPr id="5" name="Rektangel 4"/>
          <p:cNvSpPr/>
          <p:nvPr/>
        </p:nvSpPr>
        <p:spPr>
          <a:xfrm>
            <a:off x="539552" y="1435187"/>
            <a:ext cx="7560840" cy="2062103"/>
          </a:xfrm>
          <a:prstGeom prst="rect">
            <a:avLst/>
          </a:prstGeom>
        </p:spPr>
        <p:txBody>
          <a:bodyPr wrap="square">
            <a:spAutoFit/>
          </a:bodyPr>
          <a:lstStyle/>
          <a:p>
            <a:r>
              <a:rPr lang="da-DK" sz="3200" dirty="0">
                <a:latin typeface="+mj-lt"/>
              </a:rPr>
              <a:t>DET VIL SIGE, AT I HAR MULIGHED FOR AT </a:t>
            </a:r>
            <a:r>
              <a:rPr lang="da-DK" sz="3200" b="1" dirty="0">
                <a:latin typeface="+mj-lt"/>
              </a:rPr>
              <a:t>PLANLÆGGE</a:t>
            </a:r>
            <a:r>
              <a:rPr lang="da-DK" sz="3200" dirty="0">
                <a:latin typeface="+mj-lt"/>
              </a:rPr>
              <a:t> HVILKE EMNER, I GERNE VIL UDDYBE UNDER DEN EFTERFØLGENDE DISKUSSION/DIALOG!</a:t>
            </a:r>
          </a:p>
        </p:txBody>
      </p:sp>
    </p:spTree>
    <p:extLst>
      <p:ext uri="{BB962C8B-B14F-4D97-AF65-F5344CB8AC3E}">
        <p14:creationId xmlns:p14="http://schemas.microsoft.com/office/powerpoint/2010/main" val="244026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p:cNvSpPr txBox="1">
            <a:spLocks/>
          </p:cNvSpPr>
          <p:nvPr/>
        </p:nvSpPr>
        <p:spPr>
          <a:xfrm>
            <a:off x="504824" y="512064"/>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da-DK" sz="2800" dirty="0" smtClean="0">
                <a:solidFill>
                  <a:srgbClr val="800080"/>
                </a:solidFill>
                <a:latin typeface="+mn-lt"/>
              </a:rPr>
              <a:t>FORSKELLE</a:t>
            </a:r>
            <a:endParaRPr lang="da-DK" sz="2800" dirty="0">
              <a:solidFill>
                <a:srgbClr val="800080"/>
              </a:solidFill>
              <a:latin typeface="+mn-lt"/>
            </a:endParaRPr>
          </a:p>
        </p:txBody>
      </p:sp>
      <p:sp>
        <p:nvSpPr>
          <p:cNvPr id="3" name="Pladsholder til tekst 4"/>
          <p:cNvSpPr txBox="1">
            <a:spLocks/>
          </p:cNvSpPr>
          <p:nvPr/>
        </p:nvSpPr>
        <p:spPr>
          <a:xfrm>
            <a:off x="457200" y="1809750"/>
            <a:ext cx="4040188"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dirty="0" smtClean="0">
                <a:solidFill>
                  <a:srgbClr val="00B050"/>
                </a:solidFill>
              </a:rPr>
              <a:t>RAPPORT</a:t>
            </a:r>
            <a:endParaRPr lang="da-DK" dirty="0">
              <a:solidFill>
                <a:srgbClr val="00B050"/>
              </a:solidFill>
            </a:endParaRPr>
          </a:p>
        </p:txBody>
      </p:sp>
      <p:sp>
        <p:nvSpPr>
          <p:cNvPr id="4" name="Pladsholder til tekst 6"/>
          <p:cNvSpPr txBox="1">
            <a:spLocks/>
          </p:cNvSpPr>
          <p:nvPr/>
        </p:nvSpPr>
        <p:spPr>
          <a:xfrm>
            <a:off x="4645025" y="1809750"/>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dirty="0" smtClean="0">
                <a:solidFill>
                  <a:srgbClr val="0070C0"/>
                </a:solidFill>
              </a:rPr>
              <a:t>SYNOPSIS</a:t>
            </a:r>
            <a:endParaRPr lang="da-DK" dirty="0">
              <a:solidFill>
                <a:srgbClr val="0070C0"/>
              </a:solidFill>
            </a:endParaRPr>
          </a:p>
        </p:txBody>
      </p:sp>
      <p:sp>
        <p:nvSpPr>
          <p:cNvPr id="5" name="Pladsholder til indhold 5"/>
          <p:cNvSpPr txBox="1">
            <a:spLocks/>
          </p:cNvSpPr>
          <p:nvPr/>
        </p:nvSpPr>
        <p:spPr>
          <a:xfrm>
            <a:off x="457200" y="2459037"/>
            <a:ext cx="4040188" cy="39593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mtClean="0"/>
              <a:t>B</a:t>
            </a:r>
            <a:r>
              <a:rPr lang="da-DK" sz="2000" smtClean="0"/>
              <a:t>ASERER SIG </a:t>
            </a:r>
            <a:r>
              <a:rPr lang="da-DK" sz="2000" b="1" smtClean="0">
                <a:solidFill>
                  <a:srgbClr val="FF0000"/>
                </a:solidFill>
              </a:rPr>
              <a:t>ALENE</a:t>
            </a:r>
            <a:r>
              <a:rPr lang="da-DK" sz="2000" smtClean="0"/>
              <a:t> PÅ </a:t>
            </a:r>
            <a:r>
              <a:rPr lang="da-DK" sz="2000" b="1" smtClean="0">
                <a:solidFill>
                  <a:srgbClr val="FF0000"/>
                </a:solidFill>
              </a:rPr>
              <a:t>SKRIFTLIG</a:t>
            </a:r>
            <a:r>
              <a:rPr lang="da-DK" sz="2000" smtClean="0"/>
              <a:t> KOMMUNIKATION</a:t>
            </a:r>
          </a:p>
          <a:p>
            <a:r>
              <a:rPr lang="da-DK" sz="2000" smtClean="0"/>
              <a:t>ALLE ’MELLEMREGNINGER’ OG DELRESULTATER ER BESKREVET FOR LÆSEREN</a:t>
            </a:r>
          </a:p>
          <a:p>
            <a:r>
              <a:rPr lang="da-DK" sz="2000" smtClean="0"/>
              <a:t>EKSEMPEL: SRP</a:t>
            </a:r>
            <a:endParaRPr lang="da-DK" sz="2000" dirty="0" smtClean="0"/>
          </a:p>
        </p:txBody>
      </p:sp>
      <p:sp>
        <p:nvSpPr>
          <p:cNvPr id="6" name="Pladsholder til indhold 7"/>
          <p:cNvSpPr txBox="1">
            <a:spLocks/>
          </p:cNvSpPr>
          <p:nvPr/>
        </p:nvSpPr>
        <p:spPr>
          <a:xfrm>
            <a:off x="4645025" y="2459037"/>
            <a:ext cx="4041775" cy="3959352"/>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mtClean="0"/>
              <a:t>KORT </a:t>
            </a:r>
            <a:r>
              <a:rPr lang="da-DK" b="1" smtClean="0">
                <a:solidFill>
                  <a:srgbClr val="FF0000"/>
                </a:solidFill>
              </a:rPr>
              <a:t>SKRIFTLIGT</a:t>
            </a:r>
            <a:r>
              <a:rPr lang="da-DK" smtClean="0"/>
              <a:t> OPLÆG TIL </a:t>
            </a:r>
            <a:r>
              <a:rPr lang="da-DK" b="1" smtClean="0">
                <a:solidFill>
                  <a:srgbClr val="FF0000"/>
                </a:solidFill>
              </a:rPr>
              <a:t>MUNDTLIG </a:t>
            </a:r>
            <a:r>
              <a:rPr lang="da-DK" smtClean="0"/>
              <a:t>FREMLÆGGELSE OG DISKUSSION</a:t>
            </a:r>
          </a:p>
          <a:p>
            <a:r>
              <a:rPr lang="da-DK" smtClean="0"/>
              <a:t>IKKE ET FÆRDIGT PRODUKT!</a:t>
            </a:r>
          </a:p>
          <a:p>
            <a:r>
              <a:rPr lang="da-DK" smtClean="0"/>
              <a:t>INDEHOLDER </a:t>
            </a:r>
            <a:r>
              <a:rPr lang="da-DK" b="1" smtClean="0">
                <a:solidFill>
                  <a:srgbClr val="FF0000"/>
                </a:solidFill>
              </a:rPr>
              <a:t>OVERSIGT</a:t>
            </a:r>
            <a:r>
              <a:rPr lang="da-DK" b="1" smtClean="0"/>
              <a:t> </a:t>
            </a:r>
            <a:r>
              <a:rPr lang="da-DK" smtClean="0"/>
              <a:t>SOM SÆTTER LÆSEREN IND I UNDERSØGELSENS INDHOLD OG LÆGGER OP TIL </a:t>
            </a:r>
            <a:r>
              <a:rPr lang="da-DK" b="1" smtClean="0">
                <a:solidFill>
                  <a:srgbClr val="FF0000"/>
                </a:solidFill>
              </a:rPr>
              <a:t>UDDYBNING</a:t>
            </a:r>
            <a:r>
              <a:rPr lang="da-DK" smtClean="0"/>
              <a:t> VED DEN </a:t>
            </a:r>
            <a:r>
              <a:rPr lang="da-DK" b="1" smtClean="0">
                <a:solidFill>
                  <a:srgbClr val="FF0000"/>
                </a:solidFill>
              </a:rPr>
              <a:t>MUNDTLIGE FREMLÆGGELSE</a:t>
            </a:r>
            <a:endParaRPr lang="da-DK" b="1" dirty="0">
              <a:solidFill>
                <a:srgbClr val="FF0000"/>
              </a:solidFill>
            </a:endParaRPr>
          </a:p>
        </p:txBody>
      </p:sp>
    </p:spTree>
    <p:extLst>
      <p:ext uri="{BB962C8B-B14F-4D97-AF65-F5344CB8AC3E}">
        <p14:creationId xmlns:p14="http://schemas.microsoft.com/office/powerpoint/2010/main" val="427566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755576" y="3645024"/>
            <a:ext cx="7214475" cy="2585323"/>
          </a:xfrm>
          <a:prstGeom prst="rect">
            <a:avLst/>
          </a:prstGeom>
          <a:noFill/>
        </p:spPr>
        <p:txBody>
          <a:bodyPr wrap="none" rtlCol="0">
            <a:spAutoFit/>
          </a:bodyPr>
          <a:lstStyle/>
          <a:p>
            <a:r>
              <a:rPr lang="da-DK" sz="5400" cap="small" dirty="0" smtClean="0">
                <a:solidFill>
                  <a:srgbClr val="002060"/>
                </a:solidFill>
              </a:rPr>
              <a:t>Gem nogle af de </a:t>
            </a:r>
          </a:p>
          <a:p>
            <a:r>
              <a:rPr lang="da-DK" sz="5400" cap="small" dirty="0" smtClean="0">
                <a:solidFill>
                  <a:srgbClr val="002060"/>
                </a:solidFill>
              </a:rPr>
              <a:t>mest selvstændige dele til </a:t>
            </a:r>
          </a:p>
          <a:p>
            <a:r>
              <a:rPr lang="da-DK" sz="5400" cap="small" dirty="0" smtClean="0">
                <a:solidFill>
                  <a:srgbClr val="002060"/>
                </a:solidFill>
              </a:rPr>
              <a:t>fremlæggelsen</a:t>
            </a:r>
            <a:endParaRPr lang="da-DK" sz="5400" cap="small" dirty="0">
              <a:solidFill>
                <a:srgbClr val="002060"/>
              </a:solidFill>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56322"/>
            <a:ext cx="3096344" cy="3288702"/>
          </a:xfrm>
          <a:prstGeom prst="rect">
            <a:avLst/>
          </a:prstGeom>
        </p:spPr>
      </p:pic>
    </p:spTree>
    <p:extLst>
      <p:ext uri="{BB962C8B-B14F-4D97-AF65-F5344CB8AC3E}">
        <p14:creationId xmlns:p14="http://schemas.microsoft.com/office/powerpoint/2010/main" val="376936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996952"/>
            <a:ext cx="8352928" cy="1143000"/>
          </a:xfrm>
        </p:spPr>
        <p:txBody>
          <a:bodyPr>
            <a:noAutofit/>
          </a:bodyPr>
          <a:lstStyle/>
          <a:p>
            <a:r>
              <a:rPr lang="da-DK" sz="5400" b="1" dirty="0" smtClean="0">
                <a:solidFill>
                  <a:srgbClr val="7030A0"/>
                </a:solidFill>
                <a:latin typeface="+mj-lt"/>
              </a:rPr>
              <a:t>De følgende slides gennemgår kravene til synopsen, som de fremgår af portalen </a:t>
            </a:r>
            <a:br>
              <a:rPr lang="da-DK" sz="5400" b="1" dirty="0" smtClean="0">
                <a:solidFill>
                  <a:srgbClr val="7030A0"/>
                </a:solidFill>
                <a:latin typeface="+mj-lt"/>
              </a:rPr>
            </a:br>
            <a:r>
              <a:rPr lang="da-DK" sz="5400" b="1" dirty="0" smtClean="0">
                <a:solidFill>
                  <a:srgbClr val="7030A0"/>
                </a:solidFill>
                <a:latin typeface="+mj-lt"/>
              </a:rPr>
              <a:t>– så følg med der! </a:t>
            </a:r>
            <a:endParaRPr lang="da-DK" sz="5400" b="1" dirty="0">
              <a:solidFill>
                <a:srgbClr val="7030A0"/>
              </a:solidFill>
              <a:latin typeface="+mj-lt"/>
            </a:endParaRPr>
          </a:p>
        </p:txBody>
      </p:sp>
    </p:spTree>
    <p:extLst>
      <p:ext uri="{BB962C8B-B14F-4D97-AF65-F5344CB8AC3E}">
        <p14:creationId xmlns:p14="http://schemas.microsoft.com/office/powerpoint/2010/main" val="3127158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88&quot;&gt;&lt;property id=&quot;20148&quot; value=&quot;5&quot;/&gt;&lt;property id=&quot;20300&quot; value=&quot;Slide 2&quot;/&gt;&lt;property id=&quot;20307&quot; value=&quot;257&quot;/&gt;&lt;/object&gt;&lt;object type=&quot;3&quot; unique_id=&quot;10093&quot;&gt;&lt;property id=&quot;20148&quot; value=&quot;5&quot;/&gt;&lt;property id=&quot;20300&quot; value=&quot;Slide 3&quot;/&gt;&lt;property id=&quot;20307&quot; value=&quot;258&quot;/&gt;&lt;/object&gt;&lt;/object&gt;&lt;/object&gt;&lt;/database&gt;"/>
  <p:tag name="SECTOMILLISECCONVERTED" val="1"/>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76D456FBB5F3F48BCACE9BDE1B45F96" ma:contentTypeVersion="0" ma:contentTypeDescription="Opret et nyt dokument." ma:contentTypeScope="" ma:versionID="83a6865e7d6caf2c83e06ff25d2179a2">
  <xsd:schema xmlns:xsd="http://www.w3.org/2001/XMLSchema" xmlns:p="http://schemas.microsoft.com/office/2006/metadata/properties" targetNamespace="http://schemas.microsoft.com/office/2006/metadata/properties" ma:root="true" ma:fieldsID="b2e708770b131dc82d1bed444baccd5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E00A494-E8EF-40FE-AE38-2F07601EB01E}">
  <ds:schemaRefs>
    <ds:schemaRef ds:uri="http://schemas.microsoft.com/sharepoint/v3/contenttype/forms"/>
  </ds:schemaRefs>
</ds:datastoreItem>
</file>

<file path=customXml/itemProps2.xml><?xml version="1.0" encoding="utf-8"?>
<ds:datastoreItem xmlns:ds="http://schemas.openxmlformats.org/officeDocument/2006/customXml" ds:itemID="{9F190C6E-D6A9-4AA3-9489-0237B715A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7FB6330-65A6-46AB-858A-FE2FC921C967}">
  <ds:schemaRef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805</TotalTime>
  <Words>700</Words>
  <Application>Microsoft Office PowerPoint</Application>
  <PresentationFormat>Skærmshow (4:3)</PresentationFormat>
  <Paragraphs>103</Paragraphs>
  <Slides>25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Bradley Hand ITC</vt:lpstr>
      <vt:lpstr>Calibri</vt:lpstr>
      <vt:lpstr>Wingdings</vt:lpstr>
      <vt:lpstr>Kontortema</vt:lpstr>
      <vt:lpstr>KNÆK KODEN</vt:lpstr>
      <vt:lpstr>PowerPoint-præsentation</vt:lpstr>
      <vt:lpstr>Det vigtigste </vt:lpstr>
      <vt:lpstr>PowerPoint-præsentation</vt:lpstr>
      <vt:lpstr>To dele</vt:lpstr>
      <vt:lpstr>PowerPoint-præsentation</vt:lpstr>
      <vt:lpstr>PowerPoint-præsentation</vt:lpstr>
      <vt:lpstr>PowerPoint-præsentation</vt:lpstr>
      <vt:lpstr>De følgende slides gennemgår kravene til synopsen, som de fremgår af portalen  – så følg med der! </vt:lpstr>
      <vt:lpstr>Krav til struktur og layout</vt:lpstr>
      <vt:lpstr>Afsnittet: Opgaveformulering </vt:lpstr>
      <vt:lpstr>Afsnittet: Metode og kildekritik </vt:lpstr>
      <vt:lpstr>Så et antal hovedafsnit, hvor I svarer på opgaveformuleringen.   Minimum 3 afsnit, der følger opgaveformuleringens taksonomiske opbygning.   Dvs. minimum et redegørende afsnit, et analyseafsnit og et afsnit med vurdering. Giv afsnittene nogle overskrifter, der siger noget om det konkrete indhold af afsnittet. HUSK nummerering.  Det skal være tydeligt, hvad det er I når frem til men hold gerne nogle af ”mellemregningerne” tilbage, så I kan uddybe dem til den mundtlige fremlæggelse.           </vt:lpstr>
      <vt:lpstr>Eksempel på indholdsfortegnelse </vt:lpstr>
      <vt:lpstr>Lille fif mht. kilder</vt:lpstr>
      <vt:lpstr>PowerPoint-præsentation</vt:lpstr>
      <vt:lpstr>PowerPoint-præsentation</vt:lpstr>
      <vt:lpstr>PowerPoint-præsentation</vt:lpstr>
      <vt:lpstr>Husk </vt:lpstr>
      <vt:lpstr>PowerPoint-præsentation</vt:lpstr>
      <vt:lpstr>HUSK – inddrag i synopsis eller præsentation</vt:lpstr>
      <vt:lpstr>PowerPoint-præsentation</vt:lpstr>
      <vt:lpstr>Husk samarbejde!</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Claus N. Larsen</dc:creator>
  <cp:lastModifiedBy>Anja Gammelby Nielsen</cp:lastModifiedBy>
  <cp:revision>108</cp:revision>
  <cp:lastPrinted>2014-05-22T05:26:07Z</cp:lastPrinted>
  <dcterms:created xsi:type="dcterms:W3CDTF">2010-04-26T11:03:59Z</dcterms:created>
  <dcterms:modified xsi:type="dcterms:W3CDTF">2016-11-29T20:11:49Z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0x010100276D456FBB5F3F48BCACE9BDE1B45F96</vt:lpwstr>
  </property>
</Properties>
</file>